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37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80" r:id="rId11"/>
    <p:sldId id="281" r:id="rId12"/>
    <p:sldId id="265" r:id="rId13"/>
    <p:sldId id="266" r:id="rId14"/>
    <p:sldId id="267" r:id="rId15"/>
    <p:sldId id="279" r:id="rId16"/>
    <p:sldId id="268" r:id="rId17"/>
    <p:sldId id="269" r:id="rId18"/>
    <p:sldId id="270" r:id="rId19"/>
    <p:sldId id="271" r:id="rId20"/>
    <p:sldId id="272" r:id="rId21"/>
    <p:sldId id="275" r:id="rId22"/>
    <p:sldId id="278" r:id="rId23"/>
    <p:sldId id="277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76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66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0B14B4-186A-4B29-9987-E691D7287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F5C61D96-402F-4FA8-A1B1-7A217579A5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70E53-CD3A-4D31-8098-F25416E6E4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A1981-2E33-48E2-B641-AFCAB6C729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F1DD710-2B25-4260-900C-D2BF1B8E04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2263691-42C1-400E-A76E-FCDBD30CA4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EEAD0-E94C-4D41-97B1-5A0D721FA7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5C500-C0DA-4625-AB22-0ACDD8A8BF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0EE631D-30DB-448C-9E38-B632A5743B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8C0D2-3A27-48D6-AAF2-BB501216E8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1722CB2-E06B-4B5B-991C-2FF1AB9E93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9D1D5F4-D8DF-43F3-9096-011E0DCEA3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E05A17-8776-4468-B78A-7054A7E227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b="1" smtClean="0"/>
              <a:t>An Overview of C++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FBE70-DC8F-4306-9A91-E289CD248B70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i="1" smtClean="0"/>
              <a:t>Scope Resolution Operator (::)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Unary Scope Resolution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Used to access a hidden global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Example: </a:t>
            </a:r>
            <a:r>
              <a:rPr lang="en-US" sz="2400" smtClean="0"/>
              <a:t>usro.cpp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Binary Scope Resolution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Used to associate a member function with its class (will be discussed shortly)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Used to access a hidden class member variable (will be discussed shortly)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Example:</a:t>
            </a:r>
            <a:r>
              <a:rPr lang="en-US" sz="2400" smtClean="0"/>
              <a:t> bsro.cpp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BB870D2-7446-426A-86D5-C0F7690637F1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Namespaces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 namespace is a declarative region.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It localizes the names of identifiers to avoid name collisions.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contents of new-style headers are placed in the </a:t>
            </a:r>
            <a:r>
              <a:rPr lang="en-US" sz="2400" b="1" smtClean="0">
                <a:solidFill>
                  <a:srgbClr val="009900"/>
                </a:solidFill>
              </a:rPr>
              <a:t>std</a:t>
            </a:r>
            <a:r>
              <a:rPr lang="en-US" sz="2400" smtClean="0"/>
              <a:t> namespace.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newly created class, function or global variable can put in an existing namespace, a new namespace, or it may not be associated with any namespace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the last case the element will be placed in the global unnamed namespace.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Example: namespace.cpp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C8B8448-77A1-467F-9FED-9EE3B9725394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C++ Console I/O (Output)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cout &lt;&lt; “Hello World!”;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printf(“Hello World!”);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cout &lt;&lt; iCount; /* int iCount */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printf(“%d”, iCount);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cout &lt;&lt; 100.99;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printf(“%f”, 100.99);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cout &lt;&lt; “\n”, or cout &lt;&lt; ‘\n’, or cout &lt;&lt; endl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printf(“\n”)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 general, cout &lt;&lt; </a:t>
            </a:r>
            <a:r>
              <a:rPr lang="en-US" sz="2800" i="1" smtClean="0"/>
              <a:t>expression</a:t>
            </a:r>
            <a:r>
              <a:rPr lang="en-US" sz="2800" smtClean="0"/>
              <a:t>;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D97F2D1-E33B-44C6-8A35-87AA7590423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066800" y="5715000"/>
            <a:ext cx="70104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Do we smell polymorphism here???</a:t>
            </a:r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5715000" y="1676400"/>
            <a:ext cx="3276600" cy="2667000"/>
          </a:xfrm>
          <a:prstGeom prst="wedgeRoundRectCallout">
            <a:avLst>
              <a:gd name="adj1" fmla="val -118653"/>
              <a:gd name="adj2" fmla="val 2696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/>
              <a:t>cout ???</a:t>
            </a:r>
            <a:br>
              <a:rPr lang="en-US" sz="2000"/>
            </a:br>
            <a:endParaRPr lang="en-US" sz="2000"/>
          </a:p>
          <a:p>
            <a:pPr algn="ctr"/>
            <a:r>
              <a:rPr lang="en-US" sz="2000"/>
              <a:t>Shift right operator ???</a:t>
            </a:r>
            <a:br>
              <a:rPr lang="en-US" sz="2000"/>
            </a:br>
            <a:endParaRPr lang="en-US" sz="2000"/>
          </a:p>
          <a:p>
            <a:pPr algn="ctr"/>
            <a:r>
              <a:rPr lang="en-US" sz="2000"/>
              <a:t>How does a shift right operator produce output to the screen?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C++ Console I/O (Input)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cin &gt;&gt; strName; /* char strName[16] */</a:t>
            </a:r>
          </a:p>
          <a:p>
            <a:pPr lvl="1" eaLnBrk="1" hangingPunct="1"/>
            <a:r>
              <a:rPr lang="en-US" smtClean="0"/>
              <a:t>scanf(“%s”, strName);</a:t>
            </a:r>
          </a:p>
          <a:p>
            <a:pPr eaLnBrk="1" hangingPunct="1"/>
            <a:r>
              <a:rPr lang="en-US" smtClean="0"/>
              <a:t>cin &gt;&gt; iCount; /* int iCount */</a:t>
            </a:r>
          </a:p>
          <a:p>
            <a:pPr lvl="1" eaLnBrk="1" hangingPunct="1"/>
            <a:r>
              <a:rPr lang="en-US" smtClean="0"/>
              <a:t>scanf(“%d”, &amp;iCount);</a:t>
            </a:r>
          </a:p>
          <a:p>
            <a:pPr eaLnBrk="1" hangingPunct="1"/>
            <a:r>
              <a:rPr lang="en-US" smtClean="0"/>
              <a:t>cin &gt;&gt; fValue; /* float fValue */</a:t>
            </a:r>
          </a:p>
          <a:p>
            <a:pPr lvl="1" eaLnBrk="1" hangingPunct="1"/>
            <a:r>
              <a:rPr lang="en-US" smtClean="0"/>
              <a:t>scanf(“%f”, &amp;fValue);</a:t>
            </a:r>
          </a:p>
          <a:p>
            <a:pPr eaLnBrk="1" hangingPunct="1"/>
            <a:r>
              <a:rPr lang="en-US" smtClean="0"/>
              <a:t>In general, cin &gt;&gt; </a:t>
            </a:r>
            <a:r>
              <a:rPr lang="en-US" i="1" smtClean="0"/>
              <a:t>variable</a:t>
            </a:r>
            <a:r>
              <a:rPr lang="en-US" smtClean="0"/>
              <a:t>;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CF5A522-3DCC-41DB-BC61-BB8CA24CE08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1066800" y="5867400"/>
            <a:ext cx="7010400" cy="53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Hmmm. Again polymorphism.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i="1" smtClean="0"/>
              <a:t>C++ Console I/O (I/O chaining)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cout &lt;&lt; “Hello” &lt;&lt; ‘ ‘ &lt;&lt; “World” &lt;&lt; ‘!’;</a:t>
            </a:r>
          </a:p>
          <a:p>
            <a:pPr eaLnBrk="1" hangingPunct="1"/>
            <a:r>
              <a:rPr lang="en-US" smtClean="0"/>
              <a:t>cout &lt;&lt; “Value of iCount is: ” &lt;&lt; iCount;</a:t>
            </a:r>
          </a:p>
          <a:p>
            <a:pPr eaLnBrk="1" hangingPunct="1"/>
            <a:r>
              <a:rPr lang="en-US" smtClean="0"/>
              <a:t>cout &lt;&lt; “Enter day, month, year: ”;</a:t>
            </a:r>
          </a:p>
          <a:p>
            <a:pPr lvl="1" eaLnBrk="1" hangingPunct="1"/>
            <a:r>
              <a:rPr lang="en-US" smtClean="0"/>
              <a:t>cin &gt;&gt; day &gt;&gt; month &gt;&gt; year;</a:t>
            </a:r>
          </a:p>
          <a:p>
            <a:pPr lvl="2" eaLnBrk="1" hangingPunct="1"/>
            <a:r>
              <a:rPr lang="en-US" smtClean="0"/>
              <a:t>cin &gt;&gt; day;</a:t>
            </a:r>
          </a:p>
          <a:p>
            <a:pPr lvl="2" eaLnBrk="1" hangingPunct="1"/>
            <a:r>
              <a:rPr lang="en-US" smtClean="0"/>
              <a:t>cin &gt;&gt; month;</a:t>
            </a:r>
          </a:p>
          <a:p>
            <a:pPr lvl="2" eaLnBrk="1" hangingPunct="1"/>
            <a:r>
              <a:rPr lang="en-US" smtClean="0"/>
              <a:t>cin &gt;&gt; year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E9F85F6-1F64-49A4-BECB-4049C421228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66688" y="5867400"/>
            <a:ext cx="8763000" cy="53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What’s actually happening here? Need to learn more.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C++ Console I/O (example)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E13C8-7A4E-4F51-A33E-6CBDE54D76B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5"/>
          <p:cNvSpPr>
            <a:spLocks noGrp="1" noChangeArrowheads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include &lt;iostream&gt;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int main()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char str[16];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009900"/>
                </a:solidFill>
              </a:rPr>
              <a:t>std</a:t>
            </a:r>
            <a:r>
              <a:rPr lang="en-US" sz="2000" smtClean="0"/>
              <a:t>::cout &lt;&lt; “Enter a string: ”;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009900"/>
                </a:solidFill>
              </a:rPr>
              <a:t>std</a:t>
            </a:r>
            <a:r>
              <a:rPr lang="en-US" sz="2000" smtClean="0"/>
              <a:t>::cin &gt;&gt; str;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009900"/>
                </a:solidFill>
              </a:rPr>
              <a:t>std</a:t>
            </a:r>
            <a:r>
              <a:rPr lang="en-US" sz="2000" smtClean="0"/>
              <a:t>::cout &lt;&lt; “You entered: ” 		&lt;&lt; str;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sz="quarter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include &lt;iostream&gt;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6600CC"/>
                </a:solidFill>
              </a:rPr>
              <a:t>using namespace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009900"/>
                </a:solidFill>
              </a:rPr>
              <a:t>std</a:t>
            </a:r>
            <a:r>
              <a:rPr lang="en-US" sz="2000" smtClean="0"/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int main()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char str[16];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cout &lt;&lt; “Enter a string: ”;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cin &gt;&gt; str;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cout &lt;&lt; “You entered: ” 		&lt;&lt; str;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C++ Comments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Multi-line comments</a:t>
            </a:r>
          </a:p>
          <a:p>
            <a:pPr lvl="1" eaLnBrk="1" hangingPunct="1"/>
            <a:r>
              <a:rPr lang="en-US" smtClean="0"/>
              <a:t>/* one or more lines of comments */</a:t>
            </a:r>
          </a:p>
          <a:p>
            <a:pPr eaLnBrk="1" hangingPunct="1"/>
            <a:r>
              <a:rPr lang="en-US" smtClean="0"/>
              <a:t>Single line comments</a:t>
            </a:r>
          </a:p>
          <a:p>
            <a:pPr lvl="1" eaLnBrk="1" hangingPunct="1"/>
            <a:r>
              <a:rPr lang="en-US" smtClean="0"/>
              <a:t>// 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0B28043-06AE-479F-AB8A-EE71C56564C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Classes: A First Look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syntax -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7F7D07E-C444-4D28-9A7A-2F624E0D44F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219200" y="2743200"/>
            <a:ext cx="6705600" cy="287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CC"/>
                </a:solidFill>
              </a:rPr>
              <a:t>class</a:t>
            </a:r>
            <a:r>
              <a:rPr lang="en-US" sz="2800"/>
              <a:t> </a:t>
            </a:r>
            <a:r>
              <a:rPr lang="en-US" sz="2800" i="1"/>
              <a:t>class-name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>{</a:t>
            </a:r>
            <a:br>
              <a:rPr lang="en-US" sz="2800"/>
            </a:br>
            <a:r>
              <a:rPr lang="en-US" sz="2800"/>
              <a:t>	// </a:t>
            </a:r>
            <a:r>
              <a:rPr lang="en-US" sz="2800" i="1"/>
              <a:t>private functions and variables</a:t>
            </a:r>
            <a:r>
              <a:rPr lang="en-US" sz="2800"/>
              <a:t/>
            </a:r>
            <a:br>
              <a:rPr lang="en-US" sz="2800"/>
            </a:br>
            <a:r>
              <a:rPr lang="en-US" sz="2800">
                <a:solidFill>
                  <a:srgbClr val="6600CC"/>
                </a:solidFill>
              </a:rPr>
              <a:t>public</a:t>
            </a:r>
            <a:r>
              <a:rPr lang="en-US" sz="2800"/>
              <a:t>:</a:t>
            </a:r>
          </a:p>
          <a:p>
            <a:pPr>
              <a:spcBef>
                <a:spcPct val="50000"/>
              </a:spcBef>
            </a:pPr>
            <a:r>
              <a:rPr lang="en-US" sz="2800"/>
              <a:t>	// </a:t>
            </a:r>
            <a:r>
              <a:rPr lang="en-US" sz="2800" i="1"/>
              <a:t>public functions and variables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>}</a:t>
            </a:r>
            <a:r>
              <a:rPr lang="en-US" sz="2800" i="1"/>
              <a:t>object-list (optional)</a:t>
            </a:r>
            <a:r>
              <a:rPr lang="en-US" sz="280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Classes: A First Look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 class declaration is a logical abstraction that defines a new type.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It determines what an object of that type will look like.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An object declaration creates a physical entity of that type.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That is, an object occupies memory space, but a type definition does not.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Example:</a:t>
            </a:r>
            <a:r>
              <a:rPr lang="en-US" sz="2800" smtClean="0"/>
              <a:t> p-23.cpp, p-26.cpp, stack-test.c.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3241FE2-13D0-440C-97EA-F2460CD6AA81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Classes: A First Look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Each object of a class has its own copy of every variable declared within the class (except static variables which will be introduced later), but they all share the same copy of member functions.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do member functions know on which object they have to work on?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The answer will be clear when “</a:t>
            </a:r>
            <a:r>
              <a:rPr lang="en-US" b="1" i="1" smtClean="0"/>
              <a:t>this</a:t>
            </a:r>
            <a:r>
              <a:rPr lang="en-US" smtClean="0"/>
              <a:t>” pointer is introduced.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44B5A20-3688-43C9-921F-C8998BA4C223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dirty="0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is object-oriented programming?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Two versions of C++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C++ console I/O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C++ comments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Classes: A first look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Some differences between C and C++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Introducing function overloading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C++ </a:t>
            </a:r>
            <a:r>
              <a:rPr lang="en-US" sz="2800" dirty="0" smtClean="0"/>
              <a:t>keywords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Introducing Classes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B819336-5C3B-46D7-85E7-982F934514E5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Some Differences Between C and C++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No need to use “void” to denote empty parameter list.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All functions must be prototyped.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a function is declared as returning a value, it </a:t>
            </a:r>
            <a:r>
              <a:rPr lang="en-US" sz="2400" b="1" i="1" smtClean="0"/>
              <a:t>must</a:t>
            </a:r>
            <a:r>
              <a:rPr lang="en-US" sz="2400" smtClean="0"/>
              <a:t> return a value.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Return type of all functions must be declared explicitly.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Local variables can be declared anywhere.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C++ defines the </a:t>
            </a:r>
            <a:r>
              <a:rPr lang="en-US" sz="2400" b="1" smtClean="0">
                <a:solidFill>
                  <a:srgbClr val="6600CC"/>
                </a:solidFill>
              </a:rPr>
              <a:t>bool</a:t>
            </a:r>
            <a:r>
              <a:rPr lang="en-US" sz="2400" smtClean="0"/>
              <a:t> datatype, and keywords </a:t>
            </a:r>
            <a:r>
              <a:rPr lang="en-US" sz="2400" b="1" smtClean="0">
                <a:solidFill>
                  <a:srgbClr val="6600CC"/>
                </a:solidFill>
              </a:rPr>
              <a:t>true </a:t>
            </a:r>
            <a:r>
              <a:rPr lang="en-US" sz="2400" smtClean="0"/>
              <a:t>(any nonzero value) and </a:t>
            </a:r>
            <a:r>
              <a:rPr lang="en-US" sz="2400" b="1" smtClean="0">
                <a:solidFill>
                  <a:srgbClr val="6600CC"/>
                </a:solidFill>
              </a:rPr>
              <a:t>false</a:t>
            </a:r>
            <a:r>
              <a:rPr lang="en-US" sz="2400" smtClean="0">
                <a:solidFill>
                  <a:srgbClr val="6600CC"/>
                </a:solidFill>
              </a:rPr>
              <a:t> </a:t>
            </a:r>
            <a:r>
              <a:rPr lang="en-US" sz="2400" smtClean="0"/>
              <a:t>(zero).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6B8118-72DA-4FC8-97A5-F0DA7A1EB3A0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Introducing Function Overloading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/>
              <a:t>Provides the mechanism by which C++ achieves one type of polymorphism (called </a:t>
            </a:r>
            <a:r>
              <a:rPr lang="en-US" b="1" smtClean="0">
                <a:solidFill>
                  <a:srgbClr val="660066"/>
                </a:solidFill>
              </a:rPr>
              <a:t>compile-time polymorphism</a:t>
            </a:r>
            <a:r>
              <a:rPr lang="en-US" smtClean="0"/>
              <a:t>).</a:t>
            </a:r>
          </a:p>
          <a:p>
            <a:pPr eaLnBrk="1" hangingPunct="1"/>
            <a:r>
              <a:rPr lang="en-US" smtClean="0"/>
              <a:t>Two or more functions can share the same name as long as either</a:t>
            </a:r>
          </a:p>
          <a:p>
            <a:pPr lvl="1" eaLnBrk="1" hangingPunct="1"/>
            <a:r>
              <a:rPr lang="en-US" smtClean="0"/>
              <a:t>The type of their arguments differs, or</a:t>
            </a:r>
          </a:p>
          <a:p>
            <a:pPr lvl="1" eaLnBrk="1" hangingPunct="1"/>
            <a:r>
              <a:rPr lang="en-US" smtClean="0"/>
              <a:t>The number of their arguments differs, or</a:t>
            </a:r>
          </a:p>
          <a:p>
            <a:pPr lvl="1" eaLnBrk="1" hangingPunct="1"/>
            <a:r>
              <a:rPr lang="en-US" smtClean="0"/>
              <a:t>Both of the above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D454674-752D-43EF-BC19-7AE6888575AB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1" dirty="0" smtClean="0"/>
              <a:t>Introducing Function Overloading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compiler will automatically select the correct version.</a:t>
            </a:r>
          </a:p>
          <a:p>
            <a:pPr eaLnBrk="1" hangingPunct="1"/>
            <a:r>
              <a:rPr lang="en-US" smtClean="0"/>
              <a:t>The return type alone is not a sufficient difference to allow function overloading.</a:t>
            </a:r>
          </a:p>
          <a:p>
            <a:pPr eaLnBrk="1" hangingPunct="1"/>
            <a:r>
              <a:rPr lang="en-US" b="1" smtClean="0"/>
              <a:t>Example:</a:t>
            </a:r>
            <a:r>
              <a:rPr lang="en-US" smtClean="0"/>
              <a:t> p-34.cpp, p-36.cpp, p-37.cpp.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5C02328-37B0-409D-AA53-800AAC6BB4A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1066800" y="4953000"/>
            <a:ext cx="7010400" cy="1295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Q. Can we confuse the compiler with </a:t>
            </a:r>
          </a:p>
          <a:p>
            <a:pPr algn="ctr"/>
            <a:r>
              <a:rPr lang="en-US" sz="2400"/>
              <a:t>function overloading?</a:t>
            </a:r>
          </a:p>
          <a:p>
            <a:pPr algn="ctr"/>
            <a:r>
              <a:rPr lang="en-US" sz="2400"/>
              <a:t>A. Sure. In several ways. Keep exploring C++.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C++ Keywords (partial list)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3C3B6-F2B2-4CF4-A2E8-1A218F19839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bool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catch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delete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false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friend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inline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namespace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new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operator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private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protected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public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template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this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throw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true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try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using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virtual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wchar_t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b="1" dirty="0" smtClean="0"/>
              <a:t>Introducing Classes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E62D3-6B3E-44EE-97BE-A9A5AC25C220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Constructors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Every object we create will require some sort of initialization.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A class’s constructor is automatically called by the compiler each time an object of that class is created.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A constructor function has the </a:t>
            </a:r>
            <a:r>
              <a:rPr lang="en-US" sz="2400" b="1" i="1" smtClean="0"/>
              <a:t>same name </a:t>
            </a:r>
            <a:r>
              <a:rPr lang="en-US" sz="2400" smtClean="0"/>
              <a:t>as the class and has </a:t>
            </a:r>
            <a:r>
              <a:rPr lang="en-US" sz="2400" b="1" i="1" smtClean="0"/>
              <a:t>no return type</a:t>
            </a:r>
            <a:r>
              <a:rPr lang="en-US" sz="240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There is no explicit way to call the constructor.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46D6045-1567-4BD6-931F-B3866AD2ABA2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Destructors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/>
            <a:r>
              <a:rPr lang="en-US" sz="2400" smtClean="0"/>
              <a:t>The complement of a constructor is the destructor.</a:t>
            </a:r>
          </a:p>
          <a:p>
            <a:pPr algn="just" eaLnBrk="1" hangingPunct="1"/>
            <a:r>
              <a:rPr lang="en-US" sz="2400" smtClean="0"/>
              <a:t>This function is automatically called by the compiler when an object is destroyed.</a:t>
            </a:r>
          </a:p>
          <a:p>
            <a:pPr algn="just" eaLnBrk="1" hangingPunct="1"/>
            <a:r>
              <a:rPr lang="en-US" sz="2400" smtClean="0"/>
              <a:t>The name of a destructor is the </a:t>
            </a:r>
            <a:r>
              <a:rPr lang="en-US" sz="2400" b="1" i="1" smtClean="0"/>
              <a:t>name of its class</a:t>
            </a:r>
            <a:r>
              <a:rPr lang="en-US" sz="2400" smtClean="0"/>
              <a:t>, preceded by a </a:t>
            </a:r>
            <a:r>
              <a:rPr lang="en-US" sz="2400" b="1" i="1" smtClean="0"/>
              <a:t>~</a:t>
            </a:r>
            <a:r>
              <a:rPr lang="en-US" sz="2400" smtClean="0"/>
              <a:t>.</a:t>
            </a:r>
          </a:p>
          <a:p>
            <a:pPr algn="just" eaLnBrk="1" hangingPunct="1"/>
            <a:r>
              <a:rPr lang="en-US" sz="2400" smtClean="0"/>
              <a:t>There is explicit way to call the destructor but highly discouraged.</a:t>
            </a:r>
          </a:p>
          <a:p>
            <a:pPr algn="just" eaLnBrk="1" hangingPunct="1"/>
            <a:r>
              <a:rPr lang="en-US" sz="2400" b="1" smtClean="0"/>
              <a:t>Example</a:t>
            </a:r>
            <a:r>
              <a:rPr lang="en-US" sz="2400" smtClean="0"/>
              <a:t> : cons-des-0.cpp</a:t>
            </a:r>
          </a:p>
          <a:p>
            <a:pPr algn="just" eaLnBrk="1" hangingPunct="1"/>
            <a:endParaRPr lang="en-US" sz="2400" smtClean="0"/>
          </a:p>
          <a:p>
            <a:pPr algn="just"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CB5DDEF-6CF2-441C-ACC8-6A3AABAC58DA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Constructors &amp; Destructors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For global objects, an object’s constructor is called once, when the program first begins execution.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For local objects, the constructor is called each time the declaration statement is executed.</a:t>
            </a:r>
          </a:p>
          <a:p>
            <a:pPr algn="just" eaLnBrk="1" hangingPunct="1"/>
            <a:r>
              <a:rPr lang="en-US" sz="2400" smtClean="0"/>
              <a:t>Local objects are destroyed when they go out of scope.</a:t>
            </a:r>
          </a:p>
          <a:p>
            <a:pPr algn="just" eaLnBrk="1" hangingPunct="1"/>
            <a:r>
              <a:rPr lang="en-US" sz="2400" smtClean="0"/>
              <a:t>Global objects are destroyed when the program ends.</a:t>
            </a:r>
          </a:p>
          <a:p>
            <a:pPr algn="just" eaLnBrk="1" hangingPunct="1"/>
            <a:r>
              <a:rPr lang="en-US" sz="2400" b="1" smtClean="0"/>
              <a:t>Example</a:t>
            </a:r>
            <a:r>
              <a:rPr lang="en-US" sz="2400" smtClean="0"/>
              <a:t>: cons-des-1.cpp</a:t>
            </a:r>
          </a:p>
          <a:p>
            <a:pPr algn="just" eaLnBrk="1" hangingPunct="1">
              <a:lnSpc>
                <a:spcPct val="90000"/>
              </a:lnSpc>
            </a:pPr>
            <a:endParaRPr lang="en-US" sz="2400" smtClean="0"/>
          </a:p>
          <a:p>
            <a:pPr algn="just"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FF633A9-E8E1-4002-A4B4-AE39283C7F07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Constructors &amp; Destructors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Constructors and destructors are typically declared as </a:t>
            </a:r>
            <a:r>
              <a:rPr lang="en-US" sz="2400" b="1" smtClean="0"/>
              <a:t>public</a:t>
            </a:r>
            <a:r>
              <a:rPr lang="en-US" sz="240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That is why the compiler can call them when an object of a class is declared anywhere in the program.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If the constructor or destructor function is declared as </a:t>
            </a:r>
            <a:r>
              <a:rPr lang="en-US" sz="2400" b="1" smtClean="0"/>
              <a:t>private</a:t>
            </a:r>
            <a:r>
              <a:rPr lang="en-US" sz="2400" smtClean="0"/>
              <a:t> then no object of that class can be created outside of that class</a:t>
            </a:r>
            <a:r>
              <a:rPr lang="en-US" sz="2400" b="1" i="1" smtClean="0"/>
              <a:t>. What type of error ?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smtClean="0"/>
              <a:t>Example</a:t>
            </a:r>
            <a:r>
              <a:rPr lang="en-US" sz="2400" smtClean="0"/>
              <a:t>: private-cons.cpp, private-des.cpp</a:t>
            </a:r>
          </a:p>
          <a:p>
            <a:pPr algn="just"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AD769DC-5134-4978-A1E3-243F268B4126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Constructors That Take Parameters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It is possible to </a:t>
            </a:r>
            <a:r>
              <a:rPr lang="en-US" sz="2400" b="1" i="1" smtClean="0"/>
              <a:t>pass arguments </a:t>
            </a:r>
            <a:r>
              <a:rPr lang="en-US" sz="2400" smtClean="0"/>
              <a:t>to a constructor function.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Destructor functions </a:t>
            </a:r>
            <a:r>
              <a:rPr lang="en-US" sz="2400" b="1" i="1" smtClean="0"/>
              <a:t>cannot</a:t>
            </a:r>
            <a:r>
              <a:rPr lang="en-US" sz="2400" smtClean="0"/>
              <a:t> have parameters.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A constructor function with no parameter is called the </a:t>
            </a:r>
            <a:r>
              <a:rPr lang="en-US" sz="2400" b="1" i="1" smtClean="0"/>
              <a:t>default constructor</a:t>
            </a:r>
            <a:r>
              <a:rPr lang="en-US" sz="2400" smtClean="0"/>
              <a:t> and is supplied by the compiler automatically if no constructor defined by the programmer.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The compiler supplied default constructor </a:t>
            </a:r>
            <a:r>
              <a:rPr lang="en-US" sz="2400" b="1" i="1" smtClean="0"/>
              <a:t>does not initialize </a:t>
            </a:r>
            <a:r>
              <a:rPr lang="en-US" sz="2400" smtClean="0"/>
              <a:t>the member variables to any default value; so they contain garbage value after creation.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Constructors </a:t>
            </a:r>
            <a:r>
              <a:rPr lang="en-US" sz="2400" b="1" i="1" smtClean="0"/>
              <a:t>can be overloaded</a:t>
            </a:r>
            <a:r>
              <a:rPr lang="en-US" sz="2400" smtClean="0"/>
              <a:t>, but destructors </a:t>
            </a:r>
            <a:r>
              <a:rPr lang="en-US" sz="2400" b="1" i="1" smtClean="0"/>
              <a:t>cannot be overloaded.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A class can have multiple constructors.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smtClean="0"/>
              <a:t>Example</a:t>
            </a:r>
            <a:r>
              <a:rPr lang="en-US" sz="2400" smtClean="0"/>
              <a:t>: cons-des-3.cpp, cons-des-4.cpp, cons-des-5.cpp, cons-des-6.cpp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B8D3E5F-1E03-4F9F-B0DD-3F393EC9ED36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smtClean="0"/>
              <a:t>C++ is the C programmer’s answer to Object-Oriented Programming (OOP).</a:t>
            </a:r>
          </a:p>
          <a:p>
            <a:pPr eaLnBrk="1" hangingPunct="1"/>
            <a:r>
              <a:rPr lang="en-US" sz="2800" smtClean="0"/>
              <a:t>C++ is an enhanced version of the C language.</a:t>
            </a:r>
          </a:p>
          <a:p>
            <a:pPr eaLnBrk="1" hangingPunct="1"/>
            <a:r>
              <a:rPr lang="en-US" sz="2800" smtClean="0"/>
              <a:t>C++ adds support for OOP without sacrificing any of C’s power, elegance, or flexibility.</a:t>
            </a:r>
          </a:p>
          <a:p>
            <a:pPr eaLnBrk="1" hangingPunct="1"/>
            <a:r>
              <a:rPr lang="en-US" sz="2800" smtClean="0"/>
              <a:t>C++ was invented in 1979 by Bjarne Stroustrup at Bell Laboratories in Murray Hill, New Jersey, USA.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EF7D958-847D-411D-8C48-C6C121DDB8F7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Object Pointers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It is possible to access a member of an object via a pointer to that object.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Object pointers play a massive role in run-time polymorphism (will be introduced later).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When a pointer is used, the arrow operator (-&gt;) rather than the dot operator is employed.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Just like pointers to other types, an object pointer, when incremented, will point to the next object of its type.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smtClean="0"/>
              <a:t>Example</a:t>
            </a:r>
            <a:r>
              <a:rPr lang="en-US" sz="2400" smtClean="0"/>
              <a:t>: obj.cpp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8A7AFC-7171-41BE-8F8B-BC231173F11A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In-line Functions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Functions that are not actually called but, rather, are expanded in line, at the point of each call.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Advantage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Have no overhead associated with the function call and return mechanism.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Can be executed much faster than normal functions.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Safer than parameterized macros. </a:t>
            </a:r>
            <a:r>
              <a:rPr lang="en-US" sz="2400" b="1" i="1" smtClean="0"/>
              <a:t>Why ?</a:t>
            </a:r>
            <a:r>
              <a:rPr lang="en-US" sz="2400" smtClean="0"/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Disadvantage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If they are too large and called too often, the program grows larger.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3709A04-04F0-4232-9A5E-CBB5CBAEE565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In-line Functions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71307-3869-4A30-857C-F6F06650464D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0243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4267200" cy="4648200"/>
          </a:xfrm>
          <a:ln w="254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inline</a:t>
            </a:r>
            <a:r>
              <a:rPr lang="en-US" sz="2000" smtClean="0"/>
              <a:t> int even(int 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return !(x%2);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int main()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if(even(10)) cout &lt;&lt; “10 is even\n”;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smtClean="0"/>
              <a:t>// becomes if(!(10%2))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if(even(11)) cout &lt;&lt; “11 is even\n”;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smtClean="0"/>
              <a:t>// becomes if(!(11%2))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return 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}</a:t>
            </a:r>
          </a:p>
        </p:txBody>
      </p:sp>
      <p:sp>
        <p:nvSpPr>
          <p:cNvPr id="10244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600200"/>
            <a:ext cx="4267200" cy="4648200"/>
          </a:xfrm>
          <a:ln w="254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b="1" smtClean="0"/>
              <a:t>inline</a:t>
            </a:r>
            <a:r>
              <a:rPr lang="en-US" sz="2400" smtClean="0"/>
              <a:t> specifier is a </a:t>
            </a:r>
            <a:r>
              <a:rPr lang="en-US" sz="2400" i="1" smtClean="0"/>
              <a:t>request</a:t>
            </a:r>
            <a:r>
              <a:rPr lang="en-US" sz="2400" smtClean="0"/>
              <a:t>, not a command, to the compiler.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Some compilers will not in-line a function if it contains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 </a:t>
            </a:r>
            <a:r>
              <a:rPr lang="en-US" b="1" smtClean="0"/>
              <a:t>static</a:t>
            </a:r>
            <a:r>
              <a:rPr lang="en-US" smtClean="0"/>
              <a:t> variable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 </a:t>
            </a:r>
            <a:r>
              <a:rPr lang="en-US" b="1" smtClean="0"/>
              <a:t>loop</a:t>
            </a:r>
            <a:r>
              <a:rPr lang="en-US" smtClean="0"/>
              <a:t>, </a:t>
            </a:r>
            <a:r>
              <a:rPr lang="en-US" b="1" smtClean="0"/>
              <a:t>switch</a:t>
            </a:r>
            <a:r>
              <a:rPr lang="en-US" smtClean="0"/>
              <a:t> or </a:t>
            </a:r>
            <a:r>
              <a:rPr lang="en-US" b="1" smtClean="0"/>
              <a:t>goto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 </a:t>
            </a:r>
            <a:r>
              <a:rPr lang="en-US" b="1" smtClean="0"/>
              <a:t>return</a:t>
            </a:r>
            <a:r>
              <a:rPr lang="en-US" smtClean="0"/>
              <a:t> statement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If the function is </a:t>
            </a:r>
            <a:r>
              <a:rPr lang="en-US" b="1" smtClean="0"/>
              <a:t>recursive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Automatic In-lining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/>
            <a:r>
              <a:rPr lang="en-US" sz="2400" smtClean="0"/>
              <a:t>Defining a member function inside the class declaration causes the function to automatically become an in-line function.</a:t>
            </a:r>
          </a:p>
          <a:p>
            <a:pPr algn="just" eaLnBrk="1" hangingPunct="1"/>
            <a:r>
              <a:rPr lang="en-US" sz="2400" smtClean="0"/>
              <a:t>In this case, the </a:t>
            </a:r>
            <a:r>
              <a:rPr lang="en-US" sz="2400" b="1" smtClean="0"/>
              <a:t>inline</a:t>
            </a:r>
            <a:r>
              <a:rPr lang="en-US" sz="2400" smtClean="0"/>
              <a:t> keyword is no longer necessary.</a:t>
            </a:r>
          </a:p>
          <a:p>
            <a:pPr lvl="1" algn="just" eaLnBrk="1" hangingPunct="1"/>
            <a:r>
              <a:rPr lang="en-US" sz="2400" smtClean="0"/>
              <a:t>However, it is not an error to use it in this situation.</a:t>
            </a:r>
          </a:p>
          <a:p>
            <a:pPr algn="just" eaLnBrk="1" hangingPunct="1"/>
            <a:r>
              <a:rPr lang="en-US" sz="2400" smtClean="0"/>
              <a:t>Restrictions</a:t>
            </a:r>
          </a:p>
          <a:p>
            <a:pPr lvl="1" algn="just" eaLnBrk="1" hangingPunct="1"/>
            <a:r>
              <a:rPr lang="en-US" sz="2400" smtClean="0"/>
              <a:t>Same as normal in-line functions.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D526B58-E18D-4212-A2D8-E9A3A61FF52C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Automatic In-lining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66588-ECE3-4926-B7B3-43988E9B6B11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038600" cy="4800600"/>
          </a:xfrm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// Automatic in-lining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myclass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int a;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public: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myclass(int n) { a = n; }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void set_a(int n) { a = n; } int get_a() { return a;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};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600200"/>
            <a:ext cx="4038600" cy="4800600"/>
          </a:xfrm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// Manual in-lining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myclass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int a;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public: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myclass(int n);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void set_a(int n);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int get_a();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inline</a:t>
            </a:r>
            <a:r>
              <a:rPr lang="en-US" sz="2000" smtClean="0"/>
              <a:t> void myclass::set_a(int 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a = n;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dirty="0" smtClean="0"/>
              <a:t>Lecture Contents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Teach Yourself C++</a:t>
            </a:r>
          </a:p>
          <a:p>
            <a:pPr lvl="1" eaLnBrk="1" hangingPunct="1"/>
            <a:r>
              <a:rPr lang="en-US" dirty="0" smtClean="0"/>
              <a:t>Chapter 1 (Full, with exercises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Chapter  2.1, 2,2, 2.4, 2.6, 2.7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9C4F6D8-F121-4C2B-88BC-EBB3AF2150D5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Introduction (cont.)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elements of a computer language do not exist in a void, separate from one another.</a:t>
            </a:r>
          </a:p>
          <a:p>
            <a:pPr eaLnBrk="1" hangingPunct="1"/>
            <a:r>
              <a:rPr lang="en-US" smtClean="0"/>
              <a:t>The features of C++ are highly integrated.</a:t>
            </a:r>
          </a:p>
          <a:p>
            <a:pPr eaLnBrk="1" hangingPunct="1"/>
            <a:r>
              <a:rPr lang="en-US" smtClean="0"/>
              <a:t>Both object-oriented and non-object-oriented programs can be developed using C++.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F48AE0F-9D7E-47D3-B3FF-4BF8AF0F51DB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What is OOP?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OOP is a powerful way to approach the task of programming.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OOP encourages developers to decompose a problem into its constituent parts.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Each component becomes a self-contained object that contains its own instructions and data that relate to that object.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So, complexity is reduced and the programmer can manage larger programs.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D71BE3-B852-46DC-920F-1AF052E41DAC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What is OOP?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All OOP languages, including C++, share three common defining traits:</a:t>
            </a:r>
          </a:p>
          <a:p>
            <a:pPr lvl="1" eaLnBrk="1" hangingPunct="1"/>
            <a:r>
              <a:rPr lang="en-US" sz="2400" smtClean="0"/>
              <a:t>Encapsulation</a:t>
            </a:r>
          </a:p>
          <a:p>
            <a:pPr lvl="2" eaLnBrk="1" hangingPunct="1"/>
            <a:r>
              <a:rPr lang="en-US" sz="2000" smtClean="0"/>
              <a:t>Binds together code and data</a:t>
            </a:r>
          </a:p>
          <a:p>
            <a:pPr lvl="1" eaLnBrk="1" hangingPunct="1"/>
            <a:r>
              <a:rPr lang="en-US" sz="2400" smtClean="0"/>
              <a:t>Polymorphism</a:t>
            </a:r>
          </a:p>
          <a:p>
            <a:pPr lvl="2" eaLnBrk="1" hangingPunct="1"/>
            <a:r>
              <a:rPr lang="en-US" sz="2000" smtClean="0"/>
              <a:t>Allows one interface, multiple methods</a:t>
            </a:r>
          </a:p>
          <a:p>
            <a:pPr lvl="1" eaLnBrk="1" hangingPunct="1"/>
            <a:r>
              <a:rPr lang="en-US" sz="2400" smtClean="0"/>
              <a:t>Inheritance</a:t>
            </a:r>
          </a:p>
          <a:p>
            <a:pPr lvl="2" eaLnBrk="1" hangingPunct="1"/>
            <a:r>
              <a:rPr lang="en-US" sz="2000" smtClean="0"/>
              <a:t>Provides hierarchical classification</a:t>
            </a:r>
          </a:p>
          <a:p>
            <a:pPr lvl="2" eaLnBrk="1" hangingPunct="1"/>
            <a:r>
              <a:rPr lang="en-US" sz="2000" smtClean="0"/>
              <a:t>Permits reuse of common code and 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146190C-75CB-44EF-B4BD-80414B9C7673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Two Versions of C++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traditional-style C++ program -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34FD8AA-E37C-4E76-9615-93D44C5B1D6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295400" y="2681288"/>
            <a:ext cx="6629400" cy="3090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#include &lt;iostream.h&gt;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int main()</a:t>
            </a:r>
            <a:br>
              <a:rPr lang="en-US" sz="2800"/>
            </a:br>
            <a:r>
              <a:rPr lang="en-US" sz="2800"/>
              <a:t>{</a:t>
            </a:r>
            <a:br>
              <a:rPr lang="en-US" sz="2800"/>
            </a:br>
            <a:r>
              <a:rPr lang="en-US" sz="2800"/>
              <a:t>	/* program code */</a:t>
            </a:r>
            <a:br>
              <a:rPr lang="en-US" sz="2800"/>
            </a:br>
            <a:r>
              <a:rPr lang="en-US" sz="2800"/>
              <a:t>	return 0;</a:t>
            </a:r>
            <a:br>
              <a:rPr lang="en-US" sz="2800"/>
            </a:br>
            <a:r>
              <a:rPr lang="en-US" sz="2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Two Versions of C++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modern-style C++ program that uses the new-style headers and a namespace -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A1E1743-A59A-44E5-BF32-43A5CF24818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295400" y="3035300"/>
            <a:ext cx="6629400" cy="351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#include &lt;</a:t>
            </a:r>
            <a:r>
              <a:rPr lang="en-US" sz="2800" b="1" i="1">
                <a:solidFill>
                  <a:schemeClr val="bg2"/>
                </a:solidFill>
              </a:rPr>
              <a:t>iostream</a:t>
            </a:r>
            <a:r>
              <a:rPr lang="en-US" sz="2800"/>
              <a:t>&gt;</a:t>
            </a:r>
            <a:br>
              <a:rPr lang="en-US" sz="2800"/>
            </a:br>
            <a:r>
              <a:rPr lang="en-US" sz="2800" b="1" i="1">
                <a:solidFill>
                  <a:srgbClr val="6600CC"/>
                </a:solidFill>
              </a:rPr>
              <a:t>using</a:t>
            </a:r>
            <a:r>
              <a:rPr lang="en-US" sz="2800" b="1" i="1">
                <a:solidFill>
                  <a:srgbClr val="009900"/>
                </a:solidFill>
              </a:rPr>
              <a:t> </a:t>
            </a:r>
            <a:r>
              <a:rPr lang="en-US" sz="2800" b="1" i="1">
                <a:solidFill>
                  <a:srgbClr val="6600CC"/>
                </a:solidFill>
              </a:rPr>
              <a:t>namespace</a:t>
            </a:r>
            <a:r>
              <a:rPr lang="en-US" sz="2800" b="1" i="1">
                <a:solidFill>
                  <a:srgbClr val="009900"/>
                </a:solidFill>
              </a:rPr>
              <a:t> std;</a:t>
            </a:r>
            <a:r>
              <a:rPr lang="en-US" sz="2800" b="1" i="1"/>
              <a:t/>
            </a:r>
            <a:br>
              <a:rPr lang="en-US" sz="2800" b="1" i="1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int main()</a:t>
            </a:r>
            <a:br>
              <a:rPr lang="en-US" sz="2800"/>
            </a:br>
            <a:r>
              <a:rPr lang="en-US" sz="2800"/>
              <a:t>{</a:t>
            </a:r>
            <a:br>
              <a:rPr lang="en-US" sz="2800"/>
            </a:br>
            <a:r>
              <a:rPr lang="en-US" sz="2800"/>
              <a:t>	/* program code */</a:t>
            </a:r>
            <a:br>
              <a:rPr lang="en-US" sz="2800"/>
            </a:br>
            <a:r>
              <a:rPr lang="en-US" sz="2800"/>
              <a:t>	return 0;</a:t>
            </a:r>
            <a:br>
              <a:rPr lang="en-US" sz="2800"/>
            </a:br>
            <a:r>
              <a:rPr lang="en-US" sz="2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The New C++ Headers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new-style headers do not specify filenames.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They simply specify standard identifiers that might be mapped to files by the compiler, but they need not be.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&lt;iostream&gt;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&lt;vector&gt;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&lt;string&gt;, not related with &lt;string.h&gt;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&lt;cmath&gt;, C++ version of &lt;math.h&gt;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&lt;cstring&gt;, C++ version of &lt;string.h&gt;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Programmer defined header files should end in “.h”.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6E9B7B5-4B68-41F9-A391-ECA516210D39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340</TotalTime>
  <Words>1799</Words>
  <Application>Microsoft Office PowerPoint</Application>
  <PresentationFormat>On-screen Show (4:3)</PresentationFormat>
  <Paragraphs>309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Oriel</vt:lpstr>
      <vt:lpstr>An Overview of C++</vt:lpstr>
      <vt:lpstr>Objectives</vt:lpstr>
      <vt:lpstr>Introduction</vt:lpstr>
      <vt:lpstr>Introduction (cont.)</vt:lpstr>
      <vt:lpstr>What is OOP?</vt:lpstr>
      <vt:lpstr>What is OOP? (cont.)</vt:lpstr>
      <vt:lpstr>Two Versions of C++</vt:lpstr>
      <vt:lpstr>Two Versions of C++ (cont.)</vt:lpstr>
      <vt:lpstr>The New C++ Headers</vt:lpstr>
      <vt:lpstr>Scope Resolution Operator (::)</vt:lpstr>
      <vt:lpstr>Namespaces</vt:lpstr>
      <vt:lpstr>C++ Console I/O (Output)</vt:lpstr>
      <vt:lpstr>C++ Console I/O (Input)</vt:lpstr>
      <vt:lpstr>C++ Console I/O (I/O chaining)</vt:lpstr>
      <vt:lpstr>C++ Console I/O (example)</vt:lpstr>
      <vt:lpstr>C++ Comments</vt:lpstr>
      <vt:lpstr>Classes: A First Look</vt:lpstr>
      <vt:lpstr>Classes: A First Look (cont.)</vt:lpstr>
      <vt:lpstr>Classes: A First Look (cont.)</vt:lpstr>
      <vt:lpstr>Some Differences Between C and C++</vt:lpstr>
      <vt:lpstr>Introducing Function Overloading</vt:lpstr>
      <vt:lpstr>Introducing Function Overloading (cont.)</vt:lpstr>
      <vt:lpstr>C++ Keywords (partial list)</vt:lpstr>
      <vt:lpstr>Introducing Classes</vt:lpstr>
      <vt:lpstr>Constructors</vt:lpstr>
      <vt:lpstr>Destructors</vt:lpstr>
      <vt:lpstr>Constructors &amp; Destructors</vt:lpstr>
      <vt:lpstr>Constructors &amp; Destructors</vt:lpstr>
      <vt:lpstr>Constructors That Take Parameters</vt:lpstr>
      <vt:lpstr>Object Pointers</vt:lpstr>
      <vt:lpstr>In-line Functions</vt:lpstr>
      <vt:lpstr>In-line Functions</vt:lpstr>
      <vt:lpstr>Automatic In-lining</vt:lpstr>
      <vt:lpstr>Automatic In-lining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C++</dc:title>
  <cp:lastModifiedBy>Faizul Bari</cp:lastModifiedBy>
  <cp:revision>136</cp:revision>
  <dcterms:created xsi:type="dcterms:W3CDTF">2007-06-09T15:54:09Z</dcterms:created>
  <dcterms:modified xsi:type="dcterms:W3CDTF">2009-03-28T18:14:18Z</dcterms:modified>
</cp:coreProperties>
</file>