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1"/>
  </p:notesMasterIdLst>
  <p:sldIdLst>
    <p:sldId id="311" r:id="rId2"/>
    <p:sldId id="312" r:id="rId3"/>
    <p:sldId id="313" r:id="rId4"/>
    <p:sldId id="314" r:id="rId5"/>
    <p:sldId id="315" r:id="rId6"/>
    <p:sldId id="299" r:id="rId7"/>
    <p:sldId id="300" r:id="rId8"/>
    <p:sldId id="301" r:id="rId9"/>
    <p:sldId id="302" r:id="rId10"/>
    <p:sldId id="303" r:id="rId11"/>
    <p:sldId id="316" r:id="rId12"/>
    <p:sldId id="317" r:id="rId13"/>
    <p:sldId id="318" r:id="rId14"/>
    <p:sldId id="307" r:id="rId15"/>
    <p:sldId id="308" r:id="rId16"/>
    <p:sldId id="309" r:id="rId17"/>
    <p:sldId id="310" r:id="rId18"/>
    <p:sldId id="319" r:id="rId19"/>
    <p:sldId id="306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A50021"/>
    <a:srgbClr val="6600CC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A19C36-E618-4520-881A-33FD89D97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A19C36-E618-4520-881A-33FD89D9726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77207FA1-10C0-4B47-9608-5BFC1225EA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2C2C7-A37A-46F9-A7D7-FC5A92F846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28BCC-B434-44CA-9926-41F4D4146E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466993B5-1841-4F56-AEBF-B51F319597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4BFADD94-F792-453B-B753-884C79D3EC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58CCE-8AEE-41BE-BF29-E762689AF5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F6325F-B7AA-4ECB-B8AA-6642191217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E55D00A-83FE-400F-8C31-86AF73FCF7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17FEF-E543-444C-AD60-599C0911A9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A40597D8-CC2B-4B13-BCB9-98580F6A82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F131C43-4293-4CCC-AEFD-0C262F9AD1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68A39E-7067-454A-AD00-735977416E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800" b="1" smtClean="0"/>
              <a:t>A Closer Look at Classes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676D8-5FB0-4767-9E16-A67229F6022E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Friend Functions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D2AA9-1B75-4325-9EEC-384193B7090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4038600" cy="4800600"/>
          </a:xfrm>
          <a:ln w="25400"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class YourClass; </a:t>
            </a:r>
            <a:r>
              <a:rPr lang="en-US" sz="2000" b="1" smtClean="0"/>
              <a:t>// a forward declaration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class MyClass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int a; // private member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public: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MyClass(int a1) { a = a1;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int compare (YourClass obj)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  return (a – obj.a)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};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524000"/>
            <a:ext cx="4038600" cy="4800600"/>
          </a:xfrm>
          <a:ln w="25400"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class </a:t>
            </a:r>
            <a:r>
              <a:rPr lang="en-US" sz="2000" dirty="0" err="1" smtClean="0"/>
              <a:t>YourClass</a:t>
            </a:r>
            <a:r>
              <a:rPr lang="en-US" sz="2000" dirty="0" smtClean="0"/>
              <a:t>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</a:t>
            </a:r>
            <a:r>
              <a:rPr lang="en-US" sz="2000" dirty="0" err="1" smtClean="0"/>
              <a:t>int</a:t>
            </a:r>
            <a:r>
              <a:rPr lang="en-US" sz="2000" dirty="0" smtClean="0"/>
              <a:t> a; // private member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public: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</a:t>
            </a:r>
            <a:r>
              <a:rPr lang="en-US" sz="2000" dirty="0" err="1" smtClean="0"/>
              <a:t>YourClass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 a1) { a = a1;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friend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u="sng" dirty="0" err="1" smtClean="0"/>
              <a:t>MyClass</a:t>
            </a:r>
            <a:r>
              <a:rPr lang="en-US" sz="2000" u="sng" dirty="0" smtClean="0"/>
              <a:t>::compare </a:t>
            </a:r>
            <a:r>
              <a:rPr lang="en-US" sz="2000" dirty="0" smtClean="0"/>
              <a:t>(</a:t>
            </a:r>
            <a:r>
              <a:rPr lang="en-US" sz="2000" dirty="0" err="1" smtClean="0"/>
              <a:t>YourClass</a:t>
            </a:r>
            <a:r>
              <a:rPr lang="en-US" sz="2000" dirty="0" smtClean="0"/>
              <a:t> </a:t>
            </a:r>
            <a:r>
              <a:rPr lang="en-US" sz="2000" dirty="0" err="1" smtClean="0"/>
              <a:t>obj</a:t>
            </a:r>
            <a:r>
              <a:rPr lang="en-US" sz="2000" dirty="0" smtClean="0"/>
              <a:t>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};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void main()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</a:t>
            </a:r>
            <a:r>
              <a:rPr lang="en-US" sz="2000" dirty="0" err="1" smtClean="0"/>
              <a:t>MyClass</a:t>
            </a:r>
            <a:r>
              <a:rPr lang="en-US" sz="2000" dirty="0" smtClean="0"/>
              <a:t> o1(10); </a:t>
            </a:r>
            <a:r>
              <a:rPr lang="en-US" sz="2000" dirty="0" err="1" smtClean="0"/>
              <a:t>Yourclass</a:t>
            </a:r>
            <a:r>
              <a:rPr lang="en-US" sz="2000" dirty="0" smtClean="0"/>
              <a:t> o2(5);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</a:t>
            </a:r>
            <a:r>
              <a:rPr lang="en-US" sz="2000" dirty="0" err="1" smtClean="0"/>
              <a:t>int</a:t>
            </a:r>
            <a:r>
              <a:rPr lang="en-US" sz="2000" dirty="0" smtClean="0"/>
              <a:t> n = o1.compare(o2); // n = 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Function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Used to convert an object of one type into an object of another type.</a:t>
            </a:r>
          </a:p>
          <a:p>
            <a:r>
              <a:rPr lang="en-US" dirty="0" smtClean="0"/>
              <a:t>A conversion function automatically converts an object into a value that is compatible with the type of the expression in which the object is used.</a:t>
            </a:r>
          </a:p>
          <a:p>
            <a:r>
              <a:rPr lang="en-US" dirty="0" smtClean="0"/>
              <a:t>General form: </a:t>
            </a:r>
            <a:r>
              <a:rPr lang="en-US" i="1" dirty="0" smtClean="0"/>
              <a:t>operator type() {return value;}</a:t>
            </a:r>
          </a:p>
          <a:p>
            <a:r>
              <a:rPr lang="en-US" i="1" dirty="0" smtClean="0"/>
              <a:t>t</a:t>
            </a:r>
            <a:r>
              <a:rPr lang="en-US" i="1" dirty="0" smtClean="0"/>
              <a:t>ype</a:t>
            </a:r>
            <a:r>
              <a:rPr lang="en-US" dirty="0" smtClean="0"/>
              <a:t> is the target type and </a:t>
            </a:r>
            <a:r>
              <a:rPr lang="en-US" i="1" dirty="0" smtClean="0"/>
              <a:t>value</a:t>
            </a:r>
            <a:r>
              <a:rPr lang="en-US" dirty="0" smtClean="0"/>
              <a:t> is the value of the object after conversion.</a:t>
            </a:r>
          </a:p>
          <a:p>
            <a:r>
              <a:rPr lang="en-US" dirty="0" smtClean="0"/>
              <a:t>No parameter can be specified.</a:t>
            </a:r>
          </a:p>
          <a:p>
            <a:r>
              <a:rPr lang="en-US" dirty="0" smtClean="0"/>
              <a:t>Must be a member of the class for which it performs the conversion.</a:t>
            </a:r>
          </a:p>
          <a:p>
            <a:r>
              <a:rPr lang="en-US" b="1" smtClean="0"/>
              <a:t>Examples</a:t>
            </a:r>
            <a:r>
              <a:rPr lang="en-US" smtClean="0"/>
              <a:t>: From Book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7458CCE-8AEE-41BE-BF29-E762689AF51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Function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993B5-1841-4F56-AEBF-B51F319597E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000" dirty="0" smtClean="0"/>
              <a:t>#include &lt;</a:t>
            </a:r>
            <a:r>
              <a:rPr lang="en-US" sz="2000" dirty="0" err="1" smtClean="0"/>
              <a:t>iostream</a:t>
            </a:r>
            <a:r>
              <a:rPr lang="en-US" sz="2000" dirty="0" smtClean="0"/>
              <a:t>&gt;</a:t>
            </a:r>
          </a:p>
          <a:p>
            <a:pPr>
              <a:buNone/>
            </a:pPr>
            <a:r>
              <a:rPr lang="en-US" sz="2000" dirty="0" smtClean="0"/>
              <a:t>using namespace std;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class </a:t>
            </a:r>
            <a:r>
              <a:rPr lang="en-US" sz="2000" dirty="0" err="1" smtClean="0"/>
              <a:t>coord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{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int</a:t>
            </a:r>
            <a:r>
              <a:rPr lang="en-US" sz="2000" dirty="0" smtClean="0"/>
              <a:t> x, y;</a:t>
            </a:r>
          </a:p>
          <a:p>
            <a:pPr>
              <a:buNone/>
            </a:pPr>
            <a:r>
              <a:rPr lang="en-US" sz="2000" dirty="0" smtClean="0"/>
              <a:t>public: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coord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, </a:t>
            </a:r>
            <a:r>
              <a:rPr lang="en-US" sz="2000" dirty="0" err="1" smtClean="0"/>
              <a:t>int</a:t>
            </a:r>
            <a:r>
              <a:rPr lang="en-US" sz="2000" dirty="0" smtClean="0"/>
              <a:t> j){ x = </a:t>
            </a:r>
            <a:r>
              <a:rPr lang="en-US" sz="2000" dirty="0" err="1" smtClean="0"/>
              <a:t>i</a:t>
            </a:r>
            <a:r>
              <a:rPr lang="en-US" sz="2000" dirty="0" smtClean="0"/>
              <a:t>; y = j; }</a:t>
            </a:r>
          </a:p>
          <a:p>
            <a:pPr>
              <a:buNone/>
            </a:pPr>
            <a:r>
              <a:rPr lang="en-US" sz="2000" dirty="0" smtClean="0"/>
              <a:t>	operator </a:t>
            </a:r>
            <a:r>
              <a:rPr lang="en-US" sz="2000" dirty="0" err="1" smtClean="0"/>
              <a:t>int</a:t>
            </a:r>
            <a:r>
              <a:rPr lang="en-US" sz="2000" dirty="0" smtClean="0"/>
              <a:t>() { return x*y; }</a:t>
            </a:r>
          </a:p>
          <a:p>
            <a:pPr>
              <a:buNone/>
            </a:pPr>
            <a:r>
              <a:rPr lang="en-US" sz="2000" dirty="0" smtClean="0"/>
              <a:t>};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coord</a:t>
            </a:r>
            <a:r>
              <a:rPr lang="en-US" dirty="0" smtClean="0"/>
              <a:t> o1(2, 3), o2(4, 3);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</a:t>
            </a:r>
            <a:r>
              <a:rPr lang="en-US" dirty="0" smtClean="0"/>
              <a:t> = o1; </a:t>
            </a:r>
          </a:p>
          <a:p>
            <a:pPr>
              <a:buNone/>
            </a:pPr>
            <a:r>
              <a:rPr lang="en-US" dirty="0" smtClean="0"/>
              <a:t>	// automatically converts to integer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i</a:t>
            </a:r>
            <a:r>
              <a:rPr lang="en-US" dirty="0" smtClean="0"/>
              <a:t> &lt;&lt; ‘\n’;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</a:t>
            </a:r>
            <a:r>
              <a:rPr lang="en-US" dirty="0" smtClean="0"/>
              <a:t> = 100 + o2;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// </a:t>
            </a:r>
            <a:r>
              <a:rPr lang="en-US" dirty="0" smtClean="0"/>
              <a:t>automatically converts to </a:t>
            </a:r>
            <a:r>
              <a:rPr lang="en-US" dirty="0" smtClean="0"/>
              <a:t>integer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i</a:t>
            </a:r>
            <a:r>
              <a:rPr lang="en-US" dirty="0" smtClean="0"/>
              <a:t> &lt;&lt; ‘\n</a:t>
            </a:r>
            <a:r>
              <a:rPr lang="en-US" dirty="0" smtClean="0"/>
              <a:t>’;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return 0;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Function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we have the following two classes:</a:t>
            </a:r>
          </a:p>
          <a:p>
            <a:pPr lvl="1"/>
            <a:r>
              <a:rPr lang="en-US" dirty="0" smtClean="0"/>
              <a:t>Cartesian Coordinate: </a:t>
            </a:r>
            <a:r>
              <a:rPr lang="en-US" dirty="0" err="1" smtClean="0"/>
              <a:t>CCoord</a:t>
            </a:r>
            <a:endParaRPr lang="en-US" dirty="0" smtClean="0"/>
          </a:p>
          <a:p>
            <a:pPr lvl="1"/>
            <a:r>
              <a:rPr lang="en-US" dirty="0" smtClean="0"/>
              <a:t>Polar Coordinate: </a:t>
            </a:r>
            <a:r>
              <a:rPr lang="en-US" dirty="0" err="1" smtClean="0"/>
              <a:t>PCoord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Can we use conversion function to perform conversion between them?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pPr lvl="8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CCoord</a:t>
            </a:r>
            <a:r>
              <a:rPr lang="en-US" sz="2000" dirty="0" smtClean="0">
                <a:solidFill>
                  <a:schemeClr val="tx1"/>
                </a:solidFill>
              </a:rPr>
              <a:t> c(10, 20);</a:t>
            </a:r>
          </a:p>
          <a:p>
            <a:pPr lvl="8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PCoord</a:t>
            </a:r>
            <a:r>
              <a:rPr lang="en-US" sz="2000" dirty="0" smtClean="0">
                <a:solidFill>
                  <a:schemeClr val="tx1"/>
                </a:solidFill>
              </a:rPr>
              <a:t> p(15, 120);</a:t>
            </a:r>
          </a:p>
          <a:p>
            <a:pPr lvl="8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8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p = c;</a:t>
            </a:r>
          </a:p>
          <a:p>
            <a:pPr lvl="8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c = p;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7458CCE-8AEE-41BE-BF29-E762689AF51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Static class members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A class member can be declared as </a:t>
            </a:r>
            <a:r>
              <a:rPr lang="en-US" sz="2400" b="1" i="1" smtClean="0"/>
              <a:t>static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Only one copy of a </a:t>
            </a:r>
            <a:r>
              <a:rPr lang="en-US" sz="2400" b="1" i="1" smtClean="0"/>
              <a:t>static</a:t>
            </a:r>
            <a:r>
              <a:rPr lang="en-US" sz="2400" smtClean="0"/>
              <a:t> variable exists – no matter how many objects of the class are created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400" smtClean="0"/>
              <a:t>All objects share the same variable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It can be private, protected or public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A </a:t>
            </a:r>
            <a:r>
              <a:rPr lang="en-US" sz="2400" b="1" i="1" smtClean="0"/>
              <a:t>static</a:t>
            </a:r>
            <a:r>
              <a:rPr lang="en-US" sz="2400" smtClean="0"/>
              <a:t> member variable exists before any object of its class is created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In essence, a </a:t>
            </a:r>
            <a:r>
              <a:rPr lang="en-US" sz="2400" b="1" i="1" smtClean="0"/>
              <a:t>static</a:t>
            </a:r>
            <a:r>
              <a:rPr lang="en-US" sz="2400" smtClean="0"/>
              <a:t> class member is a global variable that simply has its scope restricted to the class in which it is declared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BB37E0C-D067-42B6-8EE9-D96FB4467CDB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Static class members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When we declare a </a:t>
            </a:r>
            <a:r>
              <a:rPr lang="en-US" sz="2400" b="1" i="1" smtClean="0"/>
              <a:t>static</a:t>
            </a:r>
            <a:r>
              <a:rPr lang="en-US" sz="2400" smtClean="0"/>
              <a:t> data member within a class, we are not defining it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Instead, we must provide a definition for it elsewhere, outside the class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To do this, we re-declare the </a:t>
            </a:r>
            <a:r>
              <a:rPr lang="en-US" sz="2400" b="1" i="1" smtClean="0"/>
              <a:t>static</a:t>
            </a:r>
            <a:r>
              <a:rPr lang="en-US" sz="2400" smtClean="0"/>
              <a:t> variable, using the scope resolution operator to identify which class it belongs to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smtClean="0"/>
              <a:t>All </a:t>
            </a:r>
            <a:r>
              <a:rPr lang="en-US" sz="2400" b="1" i="1" smtClean="0"/>
              <a:t>static</a:t>
            </a:r>
            <a:r>
              <a:rPr lang="en-US" sz="2400" smtClean="0"/>
              <a:t> member variables are initialized to </a:t>
            </a:r>
            <a:r>
              <a:rPr lang="en-US" sz="2400" b="1" smtClean="0"/>
              <a:t>0</a:t>
            </a:r>
            <a:r>
              <a:rPr lang="en-US" sz="2400" smtClean="0"/>
              <a:t> by default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AA793A9-7B81-40ED-B11A-0D9BC4D56FEA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Static class members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The principal reason </a:t>
            </a:r>
            <a:r>
              <a:rPr lang="en-US" sz="2400" b="1" i="1" smtClean="0"/>
              <a:t>static</a:t>
            </a:r>
            <a:r>
              <a:rPr lang="en-US" sz="2400" smtClean="0"/>
              <a:t> member variables are supported by C++ is to avoid the need for global variables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smtClean="0"/>
              <a:t>Member functions can also be </a:t>
            </a:r>
            <a:r>
              <a:rPr lang="en-US" sz="2400" b="1" i="1" smtClean="0"/>
              <a:t>static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/>
              <a:t>Can access only other </a:t>
            </a:r>
            <a:r>
              <a:rPr lang="en-US" sz="2400" b="1" i="1" smtClean="0"/>
              <a:t>static</a:t>
            </a:r>
            <a:r>
              <a:rPr lang="en-US" sz="2400" smtClean="0"/>
              <a:t> members of its class directly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/>
              <a:t>Need to access </a:t>
            </a:r>
            <a:r>
              <a:rPr lang="en-US" sz="2400" b="1" i="1" smtClean="0"/>
              <a:t>non-static</a:t>
            </a:r>
            <a:r>
              <a:rPr lang="en-US" sz="2400" smtClean="0"/>
              <a:t> members through an object of the class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/>
              <a:t>Does not have a </a:t>
            </a:r>
            <a:r>
              <a:rPr lang="en-US" sz="2400" b="1" i="1" smtClean="0"/>
              <a:t>this</a:t>
            </a:r>
            <a:r>
              <a:rPr lang="en-US" sz="2400" smtClean="0"/>
              <a:t> pointer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/>
              <a:t>Cannot be declared as </a:t>
            </a:r>
            <a:r>
              <a:rPr lang="en-US" sz="2400" b="1" i="1" smtClean="0"/>
              <a:t>virtual</a:t>
            </a:r>
            <a:r>
              <a:rPr lang="en-US" sz="2400" smtClean="0"/>
              <a:t>, </a:t>
            </a:r>
            <a:r>
              <a:rPr lang="en-US" sz="2400" b="1" i="1" smtClean="0"/>
              <a:t>const</a:t>
            </a:r>
            <a:r>
              <a:rPr lang="en-US" sz="2400" smtClean="0"/>
              <a:t> or </a:t>
            </a:r>
            <a:r>
              <a:rPr lang="en-US" sz="2400" b="1" i="1" smtClean="0"/>
              <a:t>volatile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b="1" i="1" smtClean="0"/>
              <a:t>static</a:t>
            </a:r>
            <a:r>
              <a:rPr lang="en-US" sz="2400" smtClean="0"/>
              <a:t> member functions can be accessed through an object of the class or can be accessed independent of any object, via the class name and the scope resolution operator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/>
              <a:t>Usual access rules apply for all </a:t>
            </a:r>
            <a:r>
              <a:rPr lang="en-US" sz="2400" b="1" i="1" smtClean="0"/>
              <a:t>static</a:t>
            </a:r>
            <a:r>
              <a:rPr lang="en-US" sz="2400" smtClean="0"/>
              <a:t> members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b="1" smtClean="0"/>
              <a:t>Example</a:t>
            </a:r>
            <a:r>
              <a:rPr lang="en-US" sz="2400" smtClean="0"/>
              <a:t>: static.cpp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02046AB-762B-4A15-ADAF-23B4D9EC8C2A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Static class members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FB224D-DAE3-414A-9C52-86EC093F7D92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1267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28600" y="1676400"/>
            <a:ext cx="4267200" cy="44196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class myclass {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</a:t>
            </a:r>
            <a:r>
              <a:rPr lang="en-US" sz="2000" b="1" smtClean="0"/>
              <a:t>static</a:t>
            </a:r>
            <a:r>
              <a:rPr lang="en-US" sz="2000" smtClean="0"/>
              <a:t> int x;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public: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</a:t>
            </a:r>
            <a:r>
              <a:rPr lang="en-US" sz="2000" b="1" smtClean="0"/>
              <a:t>static</a:t>
            </a:r>
            <a:r>
              <a:rPr lang="en-US" sz="2000" smtClean="0"/>
              <a:t> int y;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int getX() { return x; }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void setX(int x) {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   </a:t>
            </a:r>
            <a:r>
              <a:rPr lang="en-US" sz="2000" b="1" smtClean="0"/>
              <a:t>myclass</a:t>
            </a:r>
            <a:r>
              <a:rPr lang="en-US" sz="2000" smtClean="0"/>
              <a:t>::x = x;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}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};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b="1" smtClean="0"/>
              <a:t>int myclass::x = 1;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b="1" smtClean="0"/>
              <a:t>int myclass::y = 2;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48200" y="1676400"/>
            <a:ext cx="4267200" cy="44196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void main ( ) {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myclass ob1, ob2;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cout &lt;&lt; ob1.getX() &lt;&lt; endl; // 1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ob2.setX(5);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cout &lt;&lt; ob1.getX() &lt;&lt; endl; // 5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cout &lt;&lt; ob1.y &lt;&lt; endl; // 2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</a:t>
            </a:r>
            <a:r>
              <a:rPr lang="en-US" sz="2000" b="1" smtClean="0"/>
              <a:t>myclass::y = 10;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cout &lt;&lt; ob2.y &lt;&lt; endl; // 10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// myclass::x = 100;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   // will produce compiler error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const</a:t>
            </a:r>
            <a:r>
              <a:rPr lang="en-US" dirty="0" smtClean="0"/>
              <a:t> Member Functions and </a:t>
            </a:r>
            <a:r>
              <a:rPr lang="en-US" i="1" dirty="0" smtClean="0"/>
              <a:t>mutable</a:t>
            </a:r>
            <a:endParaRPr lang="en-US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a class member is declared as </a:t>
            </a:r>
            <a:r>
              <a:rPr lang="en-US" i="1" dirty="0" smtClean="0"/>
              <a:t>const</a:t>
            </a:r>
            <a:r>
              <a:rPr lang="en-US" dirty="0" smtClean="0"/>
              <a:t> it can’t modify the object that invokes it.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const</a:t>
            </a:r>
            <a:r>
              <a:rPr lang="en-US" dirty="0" smtClean="0"/>
              <a:t> object can’t invoke a non-</a:t>
            </a:r>
            <a:r>
              <a:rPr lang="en-US" i="1" dirty="0" smtClean="0"/>
              <a:t>const</a:t>
            </a:r>
            <a:r>
              <a:rPr lang="en-US" dirty="0" smtClean="0"/>
              <a:t> member function.</a:t>
            </a:r>
          </a:p>
          <a:p>
            <a:r>
              <a:rPr lang="en-US" dirty="0" smtClean="0"/>
              <a:t>But a </a:t>
            </a:r>
            <a:r>
              <a:rPr lang="en-US" i="1" dirty="0" smtClean="0"/>
              <a:t>const</a:t>
            </a:r>
            <a:r>
              <a:rPr lang="en-US" dirty="0" smtClean="0"/>
              <a:t> member function can be called by either </a:t>
            </a:r>
            <a:r>
              <a:rPr lang="en-US" i="1" dirty="0" smtClean="0"/>
              <a:t>const</a:t>
            </a:r>
            <a:r>
              <a:rPr lang="en-US" dirty="0" smtClean="0"/>
              <a:t> or non-</a:t>
            </a:r>
            <a:r>
              <a:rPr lang="en-US" i="1" dirty="0" smtClean="0"/>
              <a:t>const</a:t>
            </a:r>
            <a:r>
              <a:rPr lang="en-US" dirty="0" smtClean="0"/>
              <a:t> objects.</a:t>
            </a:r>
          </a:p>
          <a:p>
            <a:r>
              <a:rPr lang="en-US" dirty="0" smtClean="0"/>
              <a:t>If you want a </a:t>
            </a:r>
            <a:r>
              <a:rPr lang="en-US" i="1" dirty="0" smtClean="0"/>
              <a:t>const</a:t>
            </a:r>
            <a:r>
              <a:rPr lang="en-US" dirty="0" smtClean="0"/>
              <a:t> member function to modify one or more member of a class but you don’t want the function to be able to modify any of its other members, you can do this using </a:t>
            </a:r>
            <a:r>
              <a:rPr lang="en-US" i="1" dirty="0" smtClean="0"/>
              <a:t>mutable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mutable </a:t>
            </a:r>
            <a:r>
              <a:rPr lang="en-US" dirty="0" smtClean="0"/>
              <a:t>members can modified</a:t>
            </a:r>
            <a:r>
              <a:rPr lang="en-US" i="1" dirty="0" smtClean="0"/>
              <a:t> </a:t>
            </a:r>
            <a:r>
              <a:rPr lang="en-US" dirty="0" smtClean="0"/>
              <a:t>by a </a:t>
            </a:r>
            <a:r>
              <a:rPr lang="en-US" i="1" dirty="0" smtClean="0"/>
              <a:t>const</a:t>
            </a:r>
            <a:r>
              <a:rPr lang="en-US" dirty="0" smtClean="0"/>
              <a:t> member function.</a:t>
            </a:r>
          </a:p>
          <a:p>
            <a:r>
              <a:rPr lang="en-US" b="1" dirty="0" smtClean="0"/>
              <a:t>Examples</a:t>
            </a:r>
            <a:r>
              <a:rPr lang="en-US" dirty="0" smtClean="0"/>
              <a:t>: From Book.</a:t>
            </a:r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7458CCE-8AEE-41BE-BF29-E762689AF51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Lecture Contents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r>
              <a:rPr lang="en-US" sz="2400" b="1" dirty="0" smtClean="0"/>
              <a:t>Teach Yourself C++</a:t>
            </a:r>
          </a:p>
          <a:p>
            <a:pPr lvl="1"/>
            <a:r>
              <a:rPr lang="en-US" sz="2400" dirty="0" smtClean="0"/>
              <a:t>Chapter 3 (Full, with exercises)</a:t>
            </a:r>
          </a:p>
          <a:p>
            <a:pPr lvl="1"/>
            <a:r>
              <a:rPr lang="en-US" sz="2400" dirty="0" smtClean="0"/>
              <a:t>Chapter 13 </a:t>
            </a:r>
            <a:r>
              <a:rPr lang="en-US" sz="2400" dirty="0" smtClean="0"/>
              <a:t>(13.2,13.3 and 13.4)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E19CDC3-3ED7-4B46-A6FB-1D10041B717D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Assigning Objects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One object can be assigned to another provided that both objects are of the same type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It is not sufficient that the types just be physically similar – their type names must be the same</a:t>
            </a:r>
            <a:r>
              <a:rPr lang="en-US" dirty="0" smtClean="0"/>
              <a:t>.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By default, when one object is assigned to another, a bitwise copy of all the data members is made</a:t>
            </a:r>
            <a:r>
              <a:rPr lang="en-US" sz="2400" dirty="0" smtClean="0"/>
              <a:t>. </a:t>
            </a:r>
            <a:r>
              <a:rPr lang="en-US" sz="2400" u="sng" dirty="0" smtClean="0"/>
              <a:t>Including compound data structures like arrays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Creates problem when member variables point to </a:t>
            </a:r>
            <a:r>
              <a:rPr lang="en-US" sz="2400" u="sng" dirty="0" smtClean="0"/>
              <a:t>dynamically allocated memory and destructors are used to free that memory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Solution: </a:t>
            </a:r>
            <a:r>
              <a:rPr lang="en-US" sz="2400" b="1" dirty="0" smtClean="0"/>
              <a:t>Copy constructor</a:t>
            </a:r>
            <a:r>
              <a:rPr lang="en-US" sz="2400" dirty="0" smtClean="0"/>
              <a:t> (to be discussed later)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Example:</a:t>
            </a:r>
            <a:r>
              <a:rPr lang="en-US" sz="2400" dirty="0" smtClean="0"/>
              <a:t> assign-object.cpp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5036B41-AB88-42AA-970C-A775509E0D74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i="1" smtClean="0"/>
              <a:t>Passing Objects to Functions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Objects can be passed to functions as arguments in just the same way that other types of data are passed.</a:t>
            </a:r>
          </a:p>
          <a:p>
            <a:pPr eaLnBrk="1" hangingPunct="1"/>
            <a:r>
              <a:rPr lang="en-US" sz="2400" smtClean="0"/>
              <a:t>By default all objects are passed by value to a function.</a:t>
            </a:r>
          </a:p>
          <a:p>
            <a:pPr eaLnBrk="1" hangingPunct="1"/>
            <a:r>
              <a:rPr lang="en-US" sz="2400" smtClean="0"/>
              <a:t>Address of an object can be sent to a function to implement call by reference.</a:t>
            </a:r>
          </a:p>
          <a:p>
            <a:pPr eaLnBrk="1" hangingPunct="1"/>
            <a:r>
              <a:rPr lang="en-US" sz="2400" b="1" smtClean="0"/>
              <a:t>Examples:</a:t>
            </a:r>
            <a:r>
              <a:rPr lang="en-US" sz="2400" smtClean="0"/>
              <a:t> From book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AA94999-F3B4-43B2-A20A-49BDBE6C28B1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i="1" smtClean="0"/>
              <a:t>Passing Objects to Functions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534400" cy="38862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In call by reference, as no new objects are formed, constructors and destructors are not called.</a:t>
            </a:r>
          </a:p>
          <a:p>
            <a:pPr eaLnBrk="1" hangingPunct="1"/>
            <a:r>
              <a:rPr lang="en-US" sz="2400" dirty="0" smtClean="0"/>
              <a:t>But in call value, while making a copy, </a:t>
            </a:r>
            <a:r>
              <a:rPr lang="en-US" sz="2400" u="sng" dirty="0" smtClean="0"/>
              <a:t>constructors are not called</a:t>
            </a:r>
            <a:r>
              <a:rPr lang="en-US" sz="2400" dirty="0" smtClean="0"/>
              <a:t> for the copy but </a:t>
            </a:r>
            <a:r>
              <a:rPr lang="en-US" sz="2400" u="sng" dirty="0" smtClean="0"/>
              <a:t>destructors are called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en-US" sz="2400" dirty="0" smtClean="0"/>
              <a:t>Can this cause any problem in any case?</a:t>
            </a:r>
          </a:p>
          <a:p>
            <a:pPr eaLnBrk="1" hangingPunct="1"/>
            <a:r>
              <a:rPr lang="en-US" sz="2400" dirty="0" smtClean="0"/>
              <a:t>Yes. Solution: </a:t>
            </a:r>
            <a:r>
              <a:rPr lang="en-US" sz="2400" b="1" dirty="0" smtClean="0"/>
              <a:t>Copy constructor</a:t>
            </a:r>
            <a:r>
              <a:rPr lang="en-US" sz="2400" dirty="0" smtClean="0"/>
              <a:t> (discussed later)</a:t>
            </a:r>
          </a:p>
          <a:p>
            <a:pPr eaLnBrk="1" hangingPunct="1"/>
            <a:r>
              <a:rPr lang="en-US" sz="2400" b="1" dirty="0" smtClean="0"/>
              <a:t>Example</a:t>
            </a:r>
            <a:r>
              <a:rPr lang="en-US" sz="2400" dirty="0" smtClean="0"/>
              <a:t>: obj-passing1.cpp, obj-passing2.cpp, obj-passing-problem.cpp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1E686F-4064-4127-AD8E-CE4480D0D10E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i="1" smtClean="0"/>
              <a:t>Returning Objects from Functions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function must be declared as returning a class type.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When an object is returned by a function, a temporary object (invisible to us) is automatically created which holds the return value</a:t>
            </a:r>
            <a:r>
              <a:rPr lang="en-US" sz="2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While </a:t>
            </a:r>
            <a:r>
              <a:rPr lang="en-US" dirty="0" smtClean="0"/>
              <a:t>making a copy, </a:t>
            </a:r>
            <a:r>
              <a:rPr lang="en-US" u="sng" dirty="0" smtClean="0"/>
              <a:t>constructors are not called</a:t>
            </a:r>
            <a:r>
              <a:rPr lang="en-US" dirty="0" smtClean="0"/>
              <a:t> for the copy but </a:t>
            </a:r>
            <a:r>
              <a:rPr lang="en-US" u="sng" dirty="0" smtClean="0"/>
              <a:t>destructors are called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After the value has been returned, this object is destroyed.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destruction of this temporary object might cause unexpected side effects in some situations.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Solution: </a:t>
            </a:r>
            <a:r>
              <a:rPr lang="en-US" sz="2400" b="1" dirty="0" smtClean="0"/>
              <a:t>Copy constructor</a:t>
            </a:r>
            <a:r>
              <a:rPr lang="en-US" sz="2400" dirty="0" smtClean="0"/>
              <a:t> (to be discussed later)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Example:</a:t>
            </a:r>
            <a:r>
              <a:rPr lang="en-US" sz="2400" dirty="0" smtClean="0"/>
              <a:t> ret-obj-1.cpp, ret-obj-2.cpp, ret-obj-3.cpp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DA04B8-0BFD-4276-9018-BA4664F1B938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Friend Functions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/>
          </a:bodyPr>
          <a:lstStyle/>
          <a:p>
            <a:pPr algn="just" eaLnBrk="1" hangingPunct="1"/>
            <a:r>
              <a:rPr lang="en-US" sz="2400" dirty="0" smtClean="0"/>
              <a:t>A friend function is not a member of a class but still has access to its private elements.</a:t>
            </a:r>
          </a:p>
          <a:p>
            <a:pPr algn="just" eaLnBrk="1" hangingPunct="1"/>
            <a:r>
              <a:rPr lang="en-US" sz="2400" dirty="0" smtClean="0"/>
              <a:t>A friend function can be</a:t>
            </a:r>
          </a:p>
          <a:p>
            <a:pPr lvl="1" algn="just" eaLnBrk="1" hangingPunct="1"/>
            <a:r>
              <a:rPr lang="en-US" sz="2400" dirty="0" smtClean="0"/>
              <a:t>A global function not related to any particular class</a:t>
            </a:r>
          </a:p>
          <a:p>
            <a:pPr lvl="1" algn="just" eaLnBrk="1" hangingPunct="1"/>
            <a:r>
              <a:rPr lang="en-US" sz="2400" dirty="0" smtClean="0"/>
              <a:t>A member function of another class</a:t>
            </a:r>
          </a:p>
          <a:p>
            <a:pPr algn="just" eaLnBrk="1" hangingPunct="1"/>
            <a:r>
              <a:rPr lang="en-US" sz="2400" dirty="0" smtClean="0"/>
              <a:t>Inside the class declaration for which it will be a friend, its prototype is included, prefaced with the keyword </a:t>
            </a:r>
            <a:r>
              <a:rPr lang="en-US" sz="2400" u="sng" dirty="0" smtClean="0"/>
              <a:t>friend</a:t>
            </a:r>
            <a:r>
              <a:rPr lang="en-US" sz="2400" dirty="0" smtClean="0"/>
              <a:t>. </a:t>
            </a:r>
          </a:p>
          <a:p>
            <a:pPr algn="just" eaLnBrk="1" hangingPunct="1"/>
            <a:r>
              <a:rPr lang="en-US" sz="2400" dirty="0" smtClean="0"/>
              <a:t>Why </a:t>
            </a:r>
            <a:r>
              <a:rPr lang="en-US" sz="2400" dirty="0" smtClean="0"/>
              <a:t>friend functions ?</a:t>
            </a:r>
          </a:p>
          <a:p>
            <a:pPr lvl="1" algn="just" eaLnBrk="1" hangingPunct="1"/>
            <a:r>
              <a:rPr lang="en-US" sz="2400" dirty="0" smtClean="0"/>
              <a:t>Operator overloading</a:t>
            </a:r>
          </a:p>
          <a:p>
            <a:pPr lvl="1" algn="just" eaLnBrk="1" hangingPunct="1"/>
            <a:r>
              <a:rPr lang="en-US" sz="2400" dirty="0" smtClean="0"/>
              <a:t>Certain types of I/O operations</a:t>
            </a:r>
          </a:p>
          <a:p>
            <a:pPr lvl="1" algn="just" eaLnBrk="1" hangingPunct="1"/>
            <a:r>
              <a:rPr lang="en-US" sz="2400" dirty="0" smtClean="0"/>
              <a:t>Permitting </a:t>
            </a:r>
            <a:r>
              <a:rPr lang="en-US" sz="2400" dirty="0" smtClean="0"/>
              <a:t>one function to have access to the private members of two or more different classes</a:t>
            </a:r>
          </a:p>
          <a:p>
            <a:pPr lvl="1" algn="just" eaLnBrk="1" hangingPunct="1"/>
            <a:endParaRPr lang="en-US" sz="2400" dirty="0" smtClean="0"/>
          </a:p>
          <a:p>
            <a:pPr algn="just" eaLnBrk="1" hangingPunct="1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9DB2AB7-2154-45D5-8F6A-452B160E3952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Friend Functions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4BD68-BDB4-4078-AFDC-4E6914A6985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4038600" cy="4800600"/>
          </a:xfrm>
          <a:ln w="254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class MyClass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int a; // private member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public: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MyClass(int a1)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   a = a1;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</a:t>
            </a:r>
            <a:r>
              <a:rPr lang="en-US" sz="2000" b="1" smtClean="0"/>
              <a:t>friend </a:t>
            </a:r>
            <a:r>
              <a:rPr lang="en-US" sz="2000" smtClean="0"/>
              <a:t>void ff1(MyClass obj);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};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524000"/>
            <a:ext cx="4038600" cy="4800600"/>
          </a:xfrm>
          <a:ln w="254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// </a:t>
            </a:r>
            <a:r>
              <a:rPr lang="en-US" sz="2000" b="1" u="sng" dirty="0" smtClean="0"/>
              <a:t>friend</a:t>
            </a:r>
            <a:r>
              <a:rPr lang="en-US" sz="2000" b="1" dirty="0" smtClean="0"/>
              <a:t> </a:t>
            </a:r>
            <a:r>
              <a:rPr lang="en-US" sz="2000" dirty="0" smtClean="0"/>
              <a:t>keyword not used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void </a:t>
            </a:r>
            <a:r>
              <a:rPr lang="en-US" sz="2000" dirty="0" smtClean="0"/>
              <a:t>ff1(</a:t>
            </a:r>
            <a:r>
              <a:rPr lang="en-US" sz="2000" dirty="0" err="1" smtClean="0"/>
              <a:t>MyClass</a:t>
            </a:r>
            <a:r>
              <a:rPr lang="en-US" sz="2000" dirty="0" smtClean="0"/>
              <a:t> </a:t>
            </a:r>
            <a:r>
              <a:rPr lang="en-US" sz="2000" dirty="0" err="1" smtClean="0"/>
              <a:t>obj</a:t>
            </a:r>
            <a:r>
              <a:rPr lang="en-US" sz="2000" dirty="0" smtClean="0"/>
              <a:t>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</a:t>
            </a:r>
            <a:r>
              <a:rPr lang="en-US" sz="2000" dirty="0" err="1" smtClean="0"/>
              <a:t>obj.a</a:t>
            </a:r>
            <a:r>
              <a:rPr lang="en-US" sz="2000" dirty="0" smtClean="0"/>
              <a:t>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/>
              <a:t>     // can access private member ‘a’ directly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</a:t>
            </a:r>
            <a:r>
              <a:rPr lang="en-US" sz="2000" dirty="0" err="1" smtClean="0"/>
              <a:t>MyClass</a:t>
            </a:r>
            <a:r>
              <a:rPr lang="en-US" sz="2000" dirty="0" smtClean="0"/>
              <a:t> obj2(100);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obj2.a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void main()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</a:t>
            </a:r>
            <a:r>
              <a:rPr lang="en-US" sz="2000" dirty="0" err="1" smtClean="0"/>
              <a:t>MyClass</a:t>
            </a:r>
            <a:r>
              <a:rPr lang="en-US" sz="2000" dirty="0" smtClean="0"/>
              <a:t> o1(10);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ff1(o1);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Friend Functions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sz="2400" dirty="0" smtClean="0"/>
              <a:t>A friend function is not a member of the class for which it is a friend. </a:t>
            </a:r>
          </a:p>
          <a:p>
            <a:pPr lvl="1" algn="just" eaLnBrk="1" hangingPunct="1"/>
            <a:r>
              <a:rPr lang="en-US" sz="2400" dirty="0" err="1" smtClean="0"/>
              <a:t>MyClass</a:t>
            </a:r>
            <a:r>
              <a:rPr lang="en-US" sz="2400" dirty="0" smtClean="0"/>
              <a:t> </a:t>
            </a:r>
            <a:r>
              <a:rPr lang="en-US" sz="2400" dirty="0" err="1" smtClean="0"/>
              <a:t>obj</a:t>
            </a:r>
            <a:r>
              <a:rPr lang="en-US" sz="2400" dirty="0" smtClean="0"/>
              <a:t>(10), obj2(20); </a:t>
            </a:r>
          </a:p>
          <a:p>
            <a:pPr lvl="1" algn="just" eaLnBrk="1" hangingPunct="1"/>
            <a:r>
              <a:rPr lang="en-US" sz="2400" dirty="0" smtClean="0"/>
              <a:t>obj.ff1(obj2); // wrong, compiler error</a:t>
            </a:r>
          </a:p>
          <a:p>
            <a:pPr algn="just" eaLnBrk="1" hangingPunct="1"/>
            <a:r>
              <a:rPr lang="en-US" sz="2400" dirty="0" smtClean="0"/>
              <a:t>Friend functions need to access the members (private, public or protected) of a class through </a:t>
            </a:r>
            <a:r>
              <a:rPr lang="en-US" sz="2400" u="sng" dirty="0" smtClean="0"/>
              <a:t>an object</a:t>
            </a:r>
            <a:r>
              <a:rPr lang="en-US" sz="2400" dirty="0" smtClean="0"/>
              <a:t> of that class</a:t>
            </a:r>
            <a:r>
              <a:rPr lang="en-US" sz="2400" dirty="0" smtClean="0"/>
              <a:t>. The object can be </a:t>
            </a:r>
            <a:r>
              <a:rPr lang="en-US" sz="2400" u="sng" dirty="0" smtClean="0"/>
              <a:t>declared within or passed</a:t>
            </a:r>
            <a:r>
              <a:rPr lang="en-US" sz="2400" dirty="0" smtClean="0"/>
              <a:t> to the friend function.</a:t>
            </a:r>
          </a:p>
          <a:p>
            <a:pPr algn="just" eaLnBrk="1" hangingPunct="1"/>
            <a:r>
              <a:rPr lang="en-US" sz="2400" u="sng" dirty="0" smtClean="0"/>
              <a:t>A member function can directly access class members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algn="just" eaLnBrk="1" hangingPunct="1"/>
            <a:r>
              <a:rPr lang="en-US" sz="2400" dirty="0" smtClean="0"/>
              <a:t>A function can be a member of one class and a friend of another.</a:t>
            </a:r>
          </a:p>
          <a:p>
            <a:pPr algn="just" eaLnBrk="1" hangingPunct="1"/>
            <a:r>
              <a:rPr lang="en-US" sz="2400" b="1" dirty="0" smtClean="0"/>
              <a:t>Example</a:t>
            </a:r>
            <a:r>
              <a:rPr lang="en-US" sz="2400" dirty="0" smtClean="0"/>
              <a:t> : friend1.cpp, friend2.cpp, friend3.cpp</a:t>
            </a:r>
          </a:p>
          <a:p>
            <a:pPr algn="just" eaLnBrk="1" hangingPunct="1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41C2BA7-54D5-4898-8CAD-10C512C80C4F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i="1" smtClean="0"/>
              <a:t>Friend Functions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8FD19-1B9C-46B2-A317-5B0306778EC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4038600" cy="4800600"/>
          </a:xfrm>
          <a:ln w="254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class YourClass; </a:t>
            </a:r>
            <a:r>
              <a:rPr lang="en-US" sz="2000" b="1" smtClean="0"/>
              <a:t>// a forward declaration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class MyClass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int a; // private member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public: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MyClass(int a1) { a = a1;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   friend int compare (MyClass obj1, YourClass obj2);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};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class YourClass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int a; // private member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public: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YourClass(int a1) { a = a1; }</a:t>
            </a:r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524000"/>
            <a:ext cx="4038600" cy="4800600"/>
          </a:xfrm>
          <a:ln w="254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friend int compare (MyClass obj1, YourClass obj2);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};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void main()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MyClass o1(10); YourClass o2(5);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int n = compare(o1, o2); // n = 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}</a:t>
            </a:r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int compare (MyClass obj1, YourClass obj2)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  return (obj1.a – obj2.a);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1015</TotalTime>
  <Words>1535</Words>
  <Application>Microsoft Office PowerPoint</Application>
  <PresentationFormat>On-screen Show (4:3)</PresentationFormat>
  <Paragraphs>236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Oriel</vt:lpstr>
      <vt:lpstr>A Closer Look at Classes</vt:lpstr>
      <vt:lpstr>Assigning Objects</vt:lpstr>
      <vt:lpstr>Passing Objects to Functions</vt:lpstr>
      <vt:lpstr>Passing Objects to Functions</vt:lpstr>
      <vt:lpstr>Returning Objects from Functions</vt:lpstr>
      <vt:lpstr>Friend Functions</vt:lpstr>
      <vt:lpstr>Friend Functions</vt:lpstr>
      <vt:lpstr>Friend Functions</vt:lpstr>
      <vt:lpstr>Friend Functions</vt:lpstr>
      <vt:lpstr>Friend Functions</vt:lpstr>
      <vt:lpstr>Conversion Function</vt:lpstr>
      <vt:lpstr>Conversion Function</vt:lpstr>
      <vt:lpstr>Conversion Function</vt:lpstr>
      <vt:lpstr>Static class members</vt:lpstr>
      <vt:lpstr>Static class members</vt:lpstr>
      <vt:lpstr>Static class members</vt:lpstr>
      <vt:lpstr>Static class members</vt:lpstr>
      <vt:lpstr>const Member Functions and mutable</vt:lpstr>
      <vt:lpstr>Lecture Contents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Classes</dc:title>
  <cp:lastModifiedBy>Faiz</cp:lastModifiedBy>
  <cp:revision>343</cp:revision>
  <dcterms:created xsi:type="dcterms:W3CDTF">2007-06-09T15:54:09Z</dcterms:created>
  <dcterms:modified xsi:type="dcterms:W3CDTF">2009-04-03T17:30:01Z</dcterms:modified>
</cp:coreProperties>
</file>