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0"/>
  </p:notesMasterIdLst>
  <p:sldIdLst>
    <p:sldId id="256" r:id="rId2"/>
    <p:sldId id="277" r:id="rId3"/>
    <p:sldId id="278" r:id="rId4"/>
    <p:sldId id="279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5" r:id="rId17"/>
    <p:sldId id="316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24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htmlPubPr pubBrowser="v4" r:id="rId1">
    <p:sldAll/>
  </p:htmlPubPr>
  <p:webPr encoding="windows-1252" clr="browser"/>
  <p:clrMru>
    <a:srgbClr val="6600CC"/>
    <a:srgbClr val="660066"/>
    <a:srgbClr val="A50021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16"/>
    </p:cViewPr>
  </p:sorterViewPr>
  <p:gridSpacing cx="78028800" cy="78028800"/>
</p:viewPr>
</file>

<file path=ppt/_rels/presProps.xml.rels><?xml version="1.0" encoding="UTF-8" standalone="yes"?>
<Relationships xmlns="http://schemas.openxmlformats.org/package/2006/relationships"><Relationship Id="rId1" Type="http://schemas.openxmlformats.org/officeDocument/2006/relationships/htmlPubSaveAs" Target="file:///C:\Documents%20and%20Settings\Faizul%20Bari\Desktop\newcpp\Slide-2.2\Slide-2.2.htm" TargetMode="Externa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A84E1F-8DE0-47FB-804C-33C6462F7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ECE2C046-6365-46C2-8998-5D90CF404B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D72F7-9E65-4681-826C-0BEE4E5F266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F311D0-AB49-41AE-8E9B-1BBAEF01AA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C48DEB9-B710-4F19-85C4-B8A4FD2C58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C28AB0C1-C09F-47FF-89B3-FF2837DD68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AFAD45-CC6C-44A4-B1AF-483CC5D35D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9408F-49E8-44D0-9B9A-DC7854D3A7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0B5EA0F-F72F-4C97-869F-09900CC453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C3DA37-CF49-470B-807D-497D260AE7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CCA248E-25B7-4D58-BB27-6A1CE2AF0EA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E4EE885-18DD-41DD-A41B-BF3E2C7EDD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0B679E-9125-40CE-BFB3-2DABB0D088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6000" dirty="0" smtClean="0"/>
              <a:t>Arrays, Pointers </a:t>
            </a:r>
            <a:br>
              <a:rPr lang="en-US" sz="6000" dirty="0" smtClean="0"/>
            </a:br>
            <a:r>
              <a:rPr lang="en-US" sz="6000" dirty="0" smtClean="0"/>
              <a:t>and </a:t>
            </a:r>
            <a:br>
              <a:rPr lang="en-US" sz="6000" dirty="0" smtClean="0"/>
            </a:br>
            <a:r>
              <a:rPr lang="en-US" sz="6000" dirty="0" smtClean="0"/>
              <a:t>References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EB705-9446-46CF-90D9-178B7BC5A507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Using </a:t>
            </a:r>
            <a:r>
              <a:rPr lang="en-US" sz="4000" b="1" i="1" u="sng" smtClean="0"/>
              <a:t>new</a:t>
            </a:r>
            <a:r>
              <a:rPr lang="en-US" sz="4000" b="1" i="1" smtClean="0"/>
              <a:t> and </a:t>
            </a:r>
            <a:r>
              <a:rPr lang="en-US" sz="4000" b="1" i="1" u="sng" smtClean="0"/>
              <a:t>delete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C++ introduces two operators for dynamically allocating and deallocating memory :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b="1" i="1" smtClean="0"/>
              <a:t>p_var = </a:t>
            </a:r>
            <a:r>
              <a:rPr lang="en-US" sz="2400" b="1" i="1" smtClean="0">
                <a:solidFill>
                  <a:srgbClr val="6600CC"/>
                </a:solidFill>
              </a:rPr>
              <a:t>new</a:t>
            </a:r>
            <a:r>
              <a:rPr lang="en-US" sz="2400" b="1" i="1" smtClean="0"/>
              <a:t> type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new returns a pointer to dynamically allocated memory that is sufficient to hold a data obect of type </a:t>
            </a:r>
            <a:r>
              <a:rPr lang="en-US" sz="2400" i="1" smtClean="0"/>
              <a:t>type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b="1" i="1" smtClean="0">
                <a:solidFill>
                  <a:srgbClr val="6600CC"/>
                </a:solidFill>
              </a:rPr>
              <a:t>delete</a:t>
            </a:r>
            <a:r>
              <a:rPr lang="en-US" sz="2400" b="1" i="1" smtClean="0"/>
              <a:t> p_var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 releases the memory previously allocated by new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Memory allocated by new must be released using delete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The lifetime of an object is directly under our control and is unrelated to the block structure of the program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EA2AB98-D61F-424E-B92D-BCB6A2B8D61E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Using </a:t>
            </a:r>
            <a:r>
              <a:rPr lang="en-US" sz="4000" b="1" i="1" u="sng" smtClean="0"/>
              <a:t>new</a:t>
            </a:r>
            <a:r>
              <a:rPr lang="en-US" sz="4000" b="1" i="1" smtClean="0"/>
              <a:t> and </a:t>
            </a:r>
            <a:r>
              <a:rPr lang="en-US" sz="4000" b="1" i="1" u="sng" smtClean="0"/>
              <a:t>delete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en-US" sz="2400" smtClean="0"/>
              <a:t>In case of insufficient memory, </a:t>
            </a:r>
            <a:r>
              <a:rPr lang="en-US" sz="2400" b="1" i="1" smtClean="0"/>
              <a:t>new</a:t>
            </a:r>
            <a:r>
              <a:rPr lang="en-US" sz="2400" smtClean="0"/>
              <a:t> can report failure in two ways</a:t>
            </a:r>
          </a:p>
          <a:p>
            <a:pPr lvl="1" algn="just" eaLnBrk="1" hangingPunct="1"/>
            <a:r>
              <a:rPr lang="en-US" sz="2400" smtClean="0"/>
              <a:t>By returning a null pointer</a:t>
            </a:r>
          </a:p>
          <a:p>
            <a:pPr lvl="1" algn="just" eaLnBrk="1" hangingPunct="1"/>
            <a:r>
              <a:rPr lang="en-US" sz="2400" smtClean="0"/>
              <a:t>By generating an exception</a:t>
            </a:r>
          </a:p>
          <a:p>
            <a:pPr algn="just" eaLnBrk="1" hangingPunct="1"/>
            <a:r>
              <a:rPr lang="en-US" sz="2400" smtClean="0"/>
              <a:t>The reaction of </a:t>
            </a:r>
            <a:r>
              <a:rPr lang="en-US" sz="2400" b="1" i="1" smtClean="0"/>
              <a:t>new</a:t>
            </a:r>
            <a:r>
              <a:rPr lang="en-US" sz="2400" smtClean="0"/>
              <a:t> in this case varies from compiler to compiler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5C3E8AD-6D8D-467A-BF57-8E744241A814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Using </a:t>
            </a:r>
            <a:r>
              <a:rPr lang="en-US" sz="4000" b="1" i="1" u="sng" smtClean="0"/>
              <a:t>new</a:t>
            </a:r>
            <a:r>
              <a:rPr lang="en-US" sz="4000" b="1" i="1" smtClean="0"/>
              <a:t> and </a:t>
            </a:r>
            <a:r>
              <a:rPr lang="en-US" sz="4000" b="1" i="1" u="sng" smtClean="0"/>
              <a:t>delete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en-US" sz="2400" smtClean="0"/>
              <a:t>Advantages</a:t>
            </a:r>
          </a:p>
          <a:p>
            <a:pPr lvl="1" algn="just" eaLnBrk="1" hangingPunct="1"/>
            <a:r>
              <a:rPr lang="en-US" sz="2400" smtClean="0"/>
              <a:t>No need to use </a:t>
            </a:r>
            <a:r>
              <a:rPr lang="en-US" sz="2400" b="1" i="1" smtClean="0"/>
              <a:t>sizeof</a:t>
            </a:r>
            <a:r>
              <a:rPr lang="en-US" sz="2400" smtClean="0"/>
              <a:t> operator while using new.</a:t>
            </a:r>
          </a:p>
          <a:p>
            <a:pPr lvl="1" algn="just" eaLnBrk="1" hangingPunct="1"/>
            <a:r>
              <a:rPr lang="en-US" sz="2400" smtClean="0"/>
              <a:t>New  automatically returns a pointer of the specified type.</a:t>
            </a:r>
          </a:p>
          <a:p>
            <a:pPr lvl="1" algn="just" eaLnBrk="1" hangingPunct="1"/>
            <a:r>
              <a:rPr lang="en-US" sz="2400" smtClean="0"/>
              <a:t>In case of objects, new calls dynamically allocates the object and call its constructor </a:t>
            </a:r>
          </a:p>
          <a:p>
            <a:pPr lvl="1" algn="just" eaLnBrk="1" hangingPunct="1"/>
            <a:r>
              <a:rPr lang="en-US" sz="2400" smtClean="0"/>
              <a:t>In case of objects, delete calls the destructor of the object being released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BD52441-7F77-458D-8D9E-5B0912B1842F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Using </a:t>
            </a:r>
            <a:r>
              <a:rPr lang="en-US" sz="4000" b="1" i="1" u="sng" smtClean="0"/>
              <a:t>new</a:t>
            </a:r>
            <a:r>
              <a:rPr lang="en-US" sz="4000" b="1" i="1" smtClean="0"/>
              <a:t> and </a:t>
            </a:r>
            <a:r>
              <a:rPr lang="en-US" sz="4000" b="1" i="1" u="sng" smtClean="0"/>
              <a:t>delete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en-US" sz="2400" smtClean="0"/>
              <a:t>Dynamically allocated objects can be given initial values.</a:t>
            </a:r>
          </a:p>
          <a:p>
            <a:pPr lvl="1" algn="just" eaLnBrk="1" hangingPunct="1"/>
            <a:r>
              <a:rPr lang="en-US" sz="2400" b="1" i="1" smtClean="0"/>
              <a:t>int *p = new int;</a:t>
            </a:r>
          </a:p>
          <a:p>
            <a:pPr lvl="2" algn="just" eaLnBrk="1" hangingPunct="1"/>
            <a:r>
              <a:rPr lang="en-US" smtClean="0"/>
              <a:t>Dynamically allocates memory to store an integer value which contains garbage value.</a:t>
            </a:r>
          </a:p>
          <a:p>
            <a:pPr lvl="1" algn="just" eaLnBrk="1" hangingPunct="1"/>
            <a:r>
              <a:rPr lang="en-US" sz="2400" b="1" i="1" smtClean="0"/>
              <a:t>int *p = new int(10);</a:t>
            </a:r>
          </a:p>
          <a:p>
            <a:pPr lvl="2" algn="just" eaLnBrk="1" hangingPunct="1"/>
            <a:r>
              <a:rPr lang="en-US" smtClean="0"/>
              <a:t>Dynamically allocates memory to store an integer value and initializes that memory to 10.</a:t>
            </a:r>
          </a:p>
          <a:p>
            <a:pPr lvl="2" algn="just" eaLnBrk="1" hangingPunct="1"/>
            <a:r>
              <a:rPr lang="en-US" i="1" smtClean="0"/>
              <a:t>Note the use of parenthesis </a:t>
            </a:r>
            <a:r>
              <a:rPr lang="en-US" b="1" i="1" smtClean="0"/>
              <a:t>( ) </a:t>
            </a:r>
            <a:r>
              <a:rPr lang="en-US" i="1" smtClean="0"/>
              <a:t>while supplying initial values.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DB3DBEF-DA1D-48D4-84A6-B386BE389E7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Using </a:t>
            </a:r>
            <a:r>
              <a:rPr lang="en-US" sz="4000" b="1" i="1" u="sng" smtClean="0"/>
              <a:t>new</a:t>
            </a:r>
            <a:r>
              <a:rPr lang="en-US" sz="4000" b="1" i="1" smtClean="0"/>
              <a:t> and </a:t>
            </a:r>
            <a:r>
              <a:rPr lang="en-US" sz="4000" b="1" i="1" u="sng" smtClean="0"/>
              <a:t>delete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en-US" sz="2400" b="1" i="1" smtClean="0"/>
              <a:t>class A{ int x; public: A(int n) { x = n; } };</a:t>
            </a:r>
          </a:p>
          <a:p>
            <a:pPr lvl="1" algn="just" eaLnBrk="1" hangingPunct="1"/>
            <a:r>
              <a:rPr lang="en-US" sz="2400" b="1" smtClean="0"/>
              <a:t>A *p = new A(10);</a:t>
            </a:r>
          </a:p>
          <a:p>
            <a:pPr lvl="2" algn="just" eaLnBrk="1" hangingPunct="1"/>
            <a:r>
              <a:rPr lang="en-US" smtClean="0"/>
              <a:t>Dynamically allocates memory to store a A object and calls the constructor A(int n) for this object which initializes x to 10.</a:t>
            </a:r>
          </a:p>
          <a:p>
            <a:pPr lvl="1" algn="just" eaLnBrk="1" hangingPunct="1"/>
            <a:r>
              <a:rPr lang="en-US" sz="2400" b="1" smtClean="0"/>
              <a:t>A *p = new A;</a:t>
            </a:r>
          </a:p>
          <a:p>
            <a:pPr lvl="2" algn="just" eaLnBrk="1" hangingPunct="1"/>
            <a:r>
              <a:rPr lang="en-US" smtClean="0"/>
              <a:t>It will produce </a:t>
            </a:r>
            <a:r>
              <a:rPr lang="en-US" b="1" smtClean="0"/>
              <a:t>compiler error</a:t>
            </a:r>
            <a:r>
              <a:rPr lang="en-US" smtClean="0"/>
              <a:t> because in this example class A does not have a default constructor.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7155109-A448-47EC-BD31-F3700490FDA4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Using </a:t>
            </a:r>
            <a:r>
              <a:rPr lang="en-US" sz="4000" b="1" i="1" u="sng" smtClean="0"/>
              <a:t>new</a:t>
            </a:r>
            <a:r>
              <a:rPr lang="en-US" sz="4000" b="1" i="1" smtClean="0"/>
              <a:t> and </a:t>
            </a:r>
            <a:r>
              <a:rPr lang="en-US" sz="4000" b="1" i="1" u="sng" smtClean="0"/>
              <a:t>delete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We can also create dynamically allocated arrays using  new.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But deleting a dynamically allocated array needs a slight change in the use of delete.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i="1" smtClean="0"/>
              <a:t>It is not possible to initialize an array that is dynamically allocated.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i="1" smtClean="0"/>
              <a:t>int *a= new int[10];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Creates an array of 10 integers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All integers contain garbage values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i="1" smtClean="0"/>
              <a:t>Note the use of square brackets [ 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i="1" smtClean="0"/>
              <a:t>delete [ ] a;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Delete the entire array pointed by a</a:t>
            </a:r>
          </a:p>
          <a:p>
            <a:pPr lvl="2" eaLnBrk="1" hangingPunct="1">
              <a:lnSpc>
                <a:spcPct val="80000"/>
              </a:lnSpc>
            </a:pPr>
            <a:r>
              <a:rPr lang="en-US" i="1" smtClean="0"/>
              <a:t>Note the use of square brackets [ 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052652A-6372-492E-B77C-EF9417CA88B5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Using </a:t>
            </a:r>
            <a:r>
              <a:rPr lang="en-US" sz="4000" b="1" i="1" u="sng" smtClean="0"/>
              <a:t>new</a:t>
            </a:r>
            <a:r>
              <a:rPr lang="en-US" sz="4000" b="1" i="1" smtClean="0"/>
              <a:t> and </a:t>
            </a:r>
            <a:r>
              <a:rPr lang="en-US" sz="4000" b="1" i="1" u="sng" smtClean="0"/>
              <a:t>delete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It is not possible to initialize an array that is dynamically allocated, in order to create an array of objects of a class, the class must have a default constructor.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9F79104-6819-45DC-8DC5-8126E7D9E7A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2000" y="2895600"/>
            <a:ext cx="3657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class A { 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int x; 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public: 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A(</a:t>
            </a:r>
            <a:r>
              <a:rPr lang="en-US" sz="2400" dirty="0" err="1">
                <a:latin typeface="+mn-lt"/>
              </a:rPr>
              <a:t>int</a:t>
            </a:r>
            <a:r>
              <a:rPr lang="en-US" sz="2400" dirty="0">
                <a:latin typeface="+mn-lt"/>
              </a:rPr>
              <a:t> n) { x = n; } };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latin typeface="+mn-lt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A *array = new A[10]; 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dirty="0">
                <a:latin typeface="+mn-lt"/>
              </a:rPr>
              <a:t>// compiler error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800600" y="2895600"/>
            <a:ext cx="3657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class A { 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int x; 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public: 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A() { x = 0; }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A(</a:t>
            </a:r>
            <a:r>
              <a:rPr lang="en-US" sz="2400" dirty="0" err="1">
                <a:latin typeface="+mn-lt"/>
              </a:rPr>
              <a:t>int</a:t>
            </a:r>
            <a:r>
              <a:rPr lang="en-US" sz="2400" dirty="0">
                <a:latin typeface="+mn-lt"/>
              </a:rPr>
              <a:t> n) { x = n; } };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A *array = new A[10]; </a:t>
            </a:r>
            <a:r>
              <a:rPr lang="en-US" sz="2400" b="1" dirty="0">
                <a:latin typeface="+mn-lt"/>
              </a:rPr>
              <a:t>// no error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dirty="0">
                <a:latin typeface="+mn-lt"/>
              </a:rPr>
              <a:t>// use array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delete [ ] array;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Using </a:t>
            </a:r>
            <a:r>
              <a:rPr lang="en-US" sz="4000" b="1" i="1" u="sng" smtClean="0"/>
              <a:t>new</a:t>
            </a:r>
            <a:r>
              <a:rPr lang="en-US" sz="4000" b="1" i="1" smtClean="0"/>
              <a:t> and </a:t>
            </a:r>
            <a:r>
              <a:rPr lang="en-US" sz="4000" b="1" i="1" u="sng" smtClean="0"/>
              <a:t>delete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b="1" i="1" smtClean="0"/>
              <a:t>A *array = new A[10];</a:t>
            </a:r>
          </a:p>
          <a:p>
            <a:pPr lvl="1" eaLnBrk="1" hangingPunct="1"/>
            <a:r>
              <a:rPr lang="en-US" sz="2400" smtClean="0"/>
              <a:t>The default constructor is called for all the objects.</a:t>
            </a:r>
          </a:p>
          <a:p>
            <a:pPr eaLnBrk="1" hangingPunct="1"/>
            <a:r>
              <a:rPr lang="en-US" sz="2400" b="1" i="1" smtClean="0"/>
              <a:t>delete [ ] array;</a:t>
            </a:r>
          </a:p>
          <a:p>
            <a:pPr lvl="1" eaLnBrk="1" hangingPunct="1"/>
            <a:r>
              <a:rPr lang="en-US" sz="2400" smtClean="0"/>
              <a:t>Destructor is called for all the objects present in the array.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7534AB0-8455-4EFF-820A-5A8A8C706FCF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References</a:t>
            </a:r>
            <a:endParaRPr lang="en-US" sz="4000" b="1" i="1" u="sng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mtClean="0"/>
              <a:t>A reference is an implicit pointer</a:t>
            </a:r>
          </a:p>
          <a:p>
            <a:pPr algn="just">
              <a:lnSpc>
                <a:spcPct val="90000"/>
              </a:lnSpc>
            </a:pPr>
            <a:r>
              <a:rPr lang="en-US" smtClean="0"/>
              <a:t>Acts like another name for a variable</a:t>
            </a:r>
          </a:p>
          <a:p>
            <a:pPr algn="just">
              <a:lnSpc>
                <a:spcPct val="90000"/>
              </a:lnSpc>
            </a:pPr>
            <a:r>
              <a:rPr lang="en-US" smtClean="0"/>
              <a:t>Can be used in three ways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/>
              <a:t>A reference can be passed to a function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/>
              <a:t>A reference can be returned by a function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/>
              <a:t>An independent reference can be created</a:t>
            </a:r>
          </a:p>
          <a:p>
            <a:pPr algn="just">
              <a:lnSpc>
                <a:spcPct val="90000"/>
              </a:lnSpc>
            </a:pPr>
            <a:r>
              <a:rPr lang="en-US" smtClean="0"/>
              <a:t>Reference variables are declared using the &amp; symbol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/>
              <a:t>void f(int &amp;n);</a:t>
            </a:r>
          </a:p>
          <a:p>
            <a:pPr algn="just">
              <a:lnSpc>
                <a:spcPct val="90000"/>
              </a:lnSpc>
            </a:pPr>
            <a:r>
              <a:rPr lang="en-US" smtClean="0"/>
              <a:t>Unlike pointers, once a reference becomes associated with a variable, it cannot refer to other variables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D39FC5-CD0F-496B-8649-A45C94332AC3}" type="slidenum">
              <a:rPr lang="en-US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References</a:t>
            </a:r>
            <a:endParaRPr lang="en-US" sz="4000" smtClean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876688B-C705-4025-AB48-154C334D06D0}" type="slidenum">
              <a:rPr lang="en-US">
                <a:latin typeface="Arial" pitchFamily="34" charset="0"/>
              </a:rPr>
              <a:pPr/>
              <a:t>19</a:t>
            </a:fld>
            <a:endParaRPr lang="en-US">
              <a:latin typeface="Arial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smtClean="0"/>
              <a:t>Using pointer </a:t>
            </a:r>
            <a:r>
              <a:rPr lang="en-US" smtClean="0"/>
              <a:t>- 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void f(int *n) {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   *n = 100;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}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void main() {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   int i = 0;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   f(&amp;i);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   cout &lt;&lt; i; // 100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}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smtClean="0"/>
              <a:t>Using reference </a:t>
            </a:r>
            <a:r>
              <a:rPr lang="en-US" smtClean="0"/>
              <a:t>-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void f(int &amp;n) {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    n = 100;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}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void main() {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   int i = 0;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   f(i);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   cout &lt;&lt; i; // 100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r>
              <a:rPr lang="en-US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Arrays of Objects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Arrays of objects of class can be declared just like other variables.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smtClean="0"/>
              <a:t>class A{ … };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smtClean="0"/>
              <a:t>A ob[4];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smtClean="0"/>
              <a:t>ob[0].f1();   </a:t>
            </a:r>
            <a:r>
              <a:rPr lang="en-US" sz="2400" b="1" i="1" smtClean="0"/>
              <a:t>// let  f1 is public in A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smtClean="0"/>
              <a:t>ob[3].x = 3; </a:t>
            </a:r>
            <a:r>
              <a:rPr lang="en-US" sz="2400" b="1" i="1" smtClean="0"/>
              <a:t>// let  x is public in A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In this example, all the objects of the array are initialized using the default constructor of </a:t>
            </a:r>
            <a:r>
              <a:rPr lang="en-US" sz="2400" b="1" smtClean="0"/>
              <a:t>A</a:t>
            </a:r>
            <a:r>
              <a:rPr lang="en-US" sz="240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If </a:t>
            </a:r>
            <a:r>
              <a:rPr lang="en-US" sz="2400" b="1" smtClean="0"/>
              <a:t>A</a:t>
            </a:r>
            <a:r>
              <a:rPr lang="en-US" sz="2400" smtClean="0"/>
              <a:t> does not have a default constructor, then the above array declaration statement will produce compiler error.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F7AFBB4-063A-4BAD-922E-D3B42CD1AA74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References</a:t>
            </a:r>
            <a:endParaRPr lang="en-US" sz="4000" b="1" i="1" u="sng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dirty="0" smtClean="0"/>
              <a:t>A reference parameter fully automates the call-by-reference parameter passing mechanism</a:t>
            </a:r>
          </a:p>
          <a:p>
            <a:pPr lvl="1" algn="just">
              <a:lnSpc>
                <a:spcPct val="90000"/>
              </a:lnSpc>
            </a:pPr>
            <a:endParaRPr lang="en-US" sz="2400" dirty="0" smtClean="0"/>
          </a:p>
          <a:p>
            <a:pPr lvl="1" algn="just">
              <a:lnSpc>
                <a:spcPct val="90000"/>
              </a:lnSpc>
            </a:pPr>
            <a:r>
              <a:rPr lang="en-US" sz="2400" dirty="0" smtClean="0"/>
              <a:t>No need to use the address operator (&amp;) while calling a function taking reference parameter</a:t>
            </a:r>
          </a:p>
          <a:p>
            <a:pPr lvl="1" algn="just">
              <a:lnSpc>
                <a:spcPct val="90000"/>
              </a:lnSpc>
            </a:pPr>
            <a:endParaRPr lang="en-US" sz="2400" dirty="0" smtClean="0"/>
          </a:p>
          <a:p>
            <a:pPr lvl="1" algn="just">
              <a:lnSpc>
                <a:spcPct val="90000"/>
              </a:lnSpc>
            </a:pPr>
            <a:r>
              <a:rPr lang="en-US" sz="2400" dirty="0" smtClean="0"/>
              <a:t>Inside a function that takes a reference parameter, the passed variable can be accessed without using the indirection operator (*)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4A50E7-059B-4F5D-9879-78B4D2FE9C46}" type="slidenum">
              <a:rPr lang="en-US">
                <a:latin typeface="Arial" pitchFamily="34" charset="0"/>
              </a:rPr>
              <a:pPr/>
              <a:t>20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References</a:t>
            </a:r>
            <a:endParaRPr lang="en-US" sz="4000" b="1" i="1" u="sng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b="1" dirty="0" smtClean="0"/>
              <a:t>Advantages</a:t>
            </a:r>
          </a:p>
          <a:p>
            <a:pPr lvl="1" algn="just">
              <a:lnSpc>
                <a:spcPct val="90000"/>
              </a:lnSpc>
            </a:pPr>
            <a:r>
              <a:rPr lang="en-US" sz="2400" dirty="0" smtClean="0"/>
              <a:t>The address is automatically passed</a:t>
            </a:r>
          </a:p>
          <a:p>
            <a:pPr lvl="1" algn="just">
              <a:lnSpc>
                <a:spcPct val="90000"/>
              </a:lnSpc>
            </a:pPr>
            <a:endParaRPr lang="en-US" sz="2400" dirty="0" smtClean="0"/>
          </a:p>
          <a:p>
            <a:pPr lvl="1" algn="just">
              <a:lnSpc>
                <a:spcPct val="90000"/>
              </a:lnSpc>
            </a:pPr>
            <a:r>
              <a:rPr lang="en-US" sz="2400" dirty="0" smtClean="0"/>
              <a:t>Reduces use of ‘&amp;’ and ‘*’</a:t>
            </a:r>
          </a:p>
          <a:p>
            <a:pPr lvl="1" algn="just">
              <a:lnSpc>
                <a:spcPct val="90000"/>
              </a:lnSpc>
            </a:pPr>
            <a:endParaRPr lang="en-US" sz="2400" dirty="0" smtClean="0"/>
          </a:p>
          <a:p>
            <a:pPr lvl="1" algn="just">
              <a:lnSpc>
                <a:spcPct val="90000"/>
              </a:lnSpc>
            </a:pPr>
            <a:r>
              <a:rPr lang="en-US" sz="2400" dirty="0" smtClean="0"/>
              <a:t>When objects are passed to functions using references, no copy is made</a:t>
            </a:r>
          </a:p>
          <a:p>
            <a:pPr lvl="2" algn="just">
              <a:lnSpc>
                <a:spcPct val="90000"/>
              </a:lnSpc>
            </a:pPr>
            <a:endParaRPr lang="en-US" sz="2400" dirty="0" smtClean="0"/>
          </a:p>
          <a:p>
            <a:pPr lvl="2" algn="just">
              <a:lnSpc>
                <a:spcPct val="90000"/>
              </a:lnSpc>
            </a:pPr>
            <a:r>
              <a:rPr lang="en-US" sz="2400" dirty="0" smtClean="0"/>
              <a:t>Hence destructors are not called when the functions ends</a:t>
            </a:r>
          </a:p>
          <a:p>
            <a:pPr lvl="2" algn="just">
              <a:lnSpc>
                <a:spcPct val="90000"/>
              </a:lnSpc>
            </a:pPr>
            <a:endParaRPr lang="en-US" sz="2400" dirty="0" smtClean="0"/>
          </a:p>
          <a:p>
            <a:pPr lvl="2" algn="just">
              <a:lnSpc>
                <a:spcPct val="90000"/>
              </a:lnSpc>
            </a:pPr>
            <a:r>
              <a:rPr lang="en-US" sz="2400" dirty="0" smtClean="0"/>
              <a:t>Eliminates the troubles associated with multiple destructor calls for the same object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735A3B6-AA12-4043-8DF0-101C8B76AEF5}" type="slidenum">
              <a:rPr lang="en-US">
                <a:latin typeface="Arial" pitchFamily="34" charset="0"/>
              </a:rPr>
              <a:pPr/>
              <a:t>21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Passing References to Objects</a:t>
            </a:r>
            <a:endParaRPr lang="en-US" sz="4000" b="1" i="1" u="sng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/>
            <a:r>
              <a:rPr lang="en-US" dirty="0" smtClean="0"/>
              <a:t>We can pass objects to functions using references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No copy is made, destructor is not called when the function ends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As reference is not a pointer, we use the dot operator (.) to access members through an object reference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6EF890F-A0EC-4496-AE28-2A06F5A08626}" type="slidenum">
              <a:rPr lang="en-US">
                <a:latin typeface="Arial" pitchFamily="34" charset="0"/>
              </a:rPr>
              <a:pPr/>
              <a:t>22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Passing References to Objects</a:t>
            </a:r>
            <a:endParaRPr lang="en-US" sz="4000" smtClean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E4B79D2-EA42-49CE-8258-053A6B4A49B7}" type="slidenum">
              <a:rPr lang="en-US">
                <a:latin typeface="Arial" pitchFamily="34" charset="0"/>
              </a:rPr>
              <a:pPr/>
              <a:t>23</a:t>
            </a:fld>
            <a:endParaRPr lang="en-US">
              <a:latin typeface="Arial" pitchFamily="34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4038600" cy="4800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class myclass {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int x;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public: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myclass() {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   x = 0;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   cout &lt;&lt; “Constructing\n”;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}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~myclass() {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   cout &lt;&lt; “Destructing\n”;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}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void setx(int n) { x = n; }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int getx() { return x; }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};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void f(myclass &amp;o) {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o.setx(500);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}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600200"/>
            <a:ext cx="4038600" cy="4800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void main() {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myclass obj;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cout &lt;&lt; obj.getx() &lt;&lt; endl;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f(obj);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   cout &lt;&lt; obj.getx() &lt;&lt; endl;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}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200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smtClean="0"/>
              <a:t>Output: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Constructing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0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500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smtClean="0"/>
              <a:t>Destructing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Returning References</a:t>
            </a:r>
            <a:endParaRPr lang="en-US" sz="4000" b="1" i="1" u="sng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mtClean="0"/>
              <a:t>A function can return a reference</a:t>
            </a:r>
          </a:p>
          <a:p>
            <a:pPr algn="just">
              <a:lnSpc>
                <a:spcPct val="90000"/>
              </a:lnSpc>
            </a:pPr>
            <a:r>
              <a:rPr lang="en-US" smtClean="0"/>
              <a:t>Allows a functions to be used on the left side of an assignment statement</a:t>
            </a:r>
          </a:p>
          <a:p>
            <a:pPr algn="just">
              <a:lnSpc>
                <a:spcPct val="90000"/>
              </a:lnSpc>
            </a:pPr>
            <a:r>
              <a:rPr lang="en-US" smtClean="0"/>
              <a:t>But, the object or variable whose reference is returned must not go out of scope</a:t>
            </a:r>
          </a:p>
          <a:p>
            <a:pPr algn="just">
              <a:lnSpc>
                <a:spcPct val="90000"/>
              </a:lnSpc>
            </a:pPr>
            <a:r>
              <a:rPr lang="en-US" smtClean="0"/>
              <a:t>So, we should not return the reference of a local variable</a:t>
            </a:r>
          </a:p>
          <a:p>
            <a:pPr lvl="1" algn="just">
              <a:lnSpc>
                <a:spcPct val="90000"/>
              </a:lnSpc>
            </a:pPr>
            <a:r>
              <a:rPr lang="en-US" sz="2400" smtClean="0"/>
              <a:t>For the same reason, it is not a good practice to return the pointer (address) of a local variable from a function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AD496FE-87B0-485D-835E-7C3497DCDF14}" type="slidenum">
              <a:rPr lang="en-US">
                <a:latin typeface="Arial" pitchFamily="34" charset="0"/>
              </a:rPr>
              <a:pPr/>
              <a:t>24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Returning References</a:t>
            </a:r>
            <a:endParaRPr lang="en-US" sz="4000" smtClean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24E9CF0-359F-4506-AC30-BFA7B34394F1}" type="slidenum">
              <a:rPr lang="en-US">
                <a:latin typeface="Arial" pitchFamily="34" charset="0"/>
              </a:rPr>
              <a:pPr/>
              <a:t>25</a:t>
            </a:fld>
            <a:endParaRPr lang="en-US">
              <a:latin typeface="Arial" pitchFamily="34" charset="0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676400"/>
            <a:ext cx="4038600" cy="4648200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int x; // global variable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int &amp;f() {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   return x;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}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void main() {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   x = 1;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   cout &lt;&lt; x &lt;&lt; endl;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   f() = 100;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   cout &lt;&lt; x &lt;&lt; endl;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   x = 2;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   cout &lt;&lt; f() &lt;&lt; endl;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}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676400"/>
            <a:ext cx="4038600" cy="4648200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b="1" smtClean="0"/>
              <a:t>Output</a:t>
            </a:r>
            <a:r>
              <a:rPr lang="en-US" sz="2000" smtClean="0"/>
              <a:t>:</a:t>
            </a:r>
          </a:p>
          <a:p>
            <a:pPr lvl="1"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1</a:t>
            </a:r>
          </a:p>
          <a:p>
            <a:pPr lvl="1"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100</a:t>
            </a:r>
          </a:p>
          <a:p>
            <a:pPr lvl="1"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2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smtClean="0"/>
              <a:t>So, here f() can be used to both set the value of x and read the value of x</a:t>
            </a:r>
          </a:p>
          <a:p>
            <a:pPr algn="just">
              <a:lnSpc>
                <a:spcPct val="90000"/>
              </a:lnSpc>
              <a:buFont typeface="Arial" pitchFamily="34" charset="0"/>
              <a:buNone/>
            </a:pPr>
            <a:r>
              <a:rPr lang="en-US" sz="2000" b="1" smtClean="0"/>
              <a:t>Example</a:t>
            </a:r>
            <a:r>
              <a:rPr lang="en-US" sz="2000" smtClean="0"/>
              <a:t>: From Book(151 – 153)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Independent References</a:t>
            </a:r>
            <a:endParaRPr lang="en-US" sz="4000" b="1" i="1" u="sng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mtClean="0"/>
              <a:t>Simply another name for another variable</a:t>
            </a:r>
          </a:p>
          <a:p>
            <a:pPr algn="just">
              <a:lnSpc>
                <a:spcPct val="90000"/>
              </a:lnSpc>
            </a:pPr>
            <a:r>
              <a:rPr lang="en-US" smtClean="0"/>
              <a:t>Must be initialized when it is declared</a:t>
            </a:r>
          </a:p>
          <a:p>
            <a:pPr lvl="1" algn="just">
              <a:lnSpc>
                <a:spcPct val="90000"/>
              </a:lnSpc>
            </a:pPr>
            <a:r>
              <a:rPr lang="en-US" sz="2400" b="1" smtClean="0"/>
              <a:t>int &amp;ref; </a:t>
            </a:r>
            <a:r>
              <a:rPr lang="en-US" sz="2400" i="1" smtClean="0"/>
              <a:t>// compiler error</a:t>
            </a:r>
          </a:p>
          <a:p>
            <a:pPr lvl="1" algn="just">
              <a:lnSpc>
                <a:spcPct val="90000"/>
              </a:lnSpc>
            </a:pPr>
            <a:r>
              <a:rPr lang="en-US" sz="2400" b="1" smtClean="0"/>
              <a:t>int x = 5; int &amp;ref = x; </a:t>
            </a:r>
            <a:r>
              <a:rPr lang="en-US" sz="2400" i="1" smtClean="0"/>
              <a:t>// ok</a:t>
            </a:r>
          </a:p>
          <a:p>
            <a:pPr lvl="1" algn="just">
              <a:lnSpc>
                <a:spcPct val="90000"/>
              </a:lnSpc>
            </a:pPr>
            <a:r>
              <a:rPr lang="en-US" sz="2400" b="1" smtClean="0"/>
              <a:t>ref = 100;</a:t>
            </a:r>
          </a:p>
          <a:p>
            <a:pPr lvl="1" algn="just">
              <a:lnSpc>
                <a:spcPct val="90000"/>
              </a:lnSpc>
            </a:pPr>
            <a:r>
              <a:rPr lang="en-US" sz="2400" b="1" smtClean="0"/>
              <a:t>cout &lt;&lt; x; </a:t>
            </a:r>
            <a:r>
              <a:rPr lang="en-US" sz="2400" i="1" smtClean="0"/>
              <a:t>// prints “100</a:t>
            </a:r>
            <a:r>
              <a:rPr lang="en-US" sz="2400" b="1" smtClean="0"/>
              <a:t>”</a:t>
            </a:r>
          </a:p>
          <a:p>
            <a:pPr algn="just">
              <a:lnSpc>
                <a:spcPct val="90000"/>
              </a:lnSpc>
            </a:pPr>
            <a:r>
              <a:rPr lang="en-US" smtClean="0"/>
              <a:t>An independent reference can refer to a constant</a:t>
            </a:r>
          </a:p>
          <a:p>
            <a:pPr lvl="1" algn="just">
              <a:lnSpc>
                <a:spcPct val="90000"/>
              </a:lnSpc>
            </a:pPr>
            <a:r>
              <a:rPr lang="en-US" sz="2400" b="1" smtClean="0"/>
              <a:t>int &amp;ref=10; </a:t>
            </a:r>
            <a:r>
              <a:rPr lang="en-US" sz="2400" i="1" smtClean="0"/>
              <a:t>// compile error</a:t>
            </a:r>
          </a:p>
          <a:p>
            <a:pPr lvl="1" algn="just">
              <a:lnSpc>
                <a:spcPct val="90000"/>
              </a:lnSpc>
            </a:pPr>
            <a:r>
              <a:rPr lang="en-US" sz="2400" b="1" smtClean="0"/>
              <a:t>const int &amp;ref = 10;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527F844-9C2D-4EF9-B9A6-0B2F86971356}" type="slidenum">
              <a:rPr lang="en-US">
                <a:latin typeface="Arial" pitchFamily="34" charset="0"/>
              </a:rPr>
              <a:pPr/>
              <a:t>26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i="1" smtClean="0"/>
              <a:t>Restrictions</a:t>
            </a:r>
            <a:endParaRPr lang="en-US" sz="4000" b="1" i="1" u="sng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b="1" smtClean="0"/>
              <a:t>We cannot reference another reference</a:t>
            </a:r>
          </a:p>
          <a:p>
            <a:pPr marL="640080" lvl="1" indent="-274320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smtClean="0"/>
              <a:t>Doing so just becomes a reference of the original variable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b="1" smtClean="0"/>
              <a:t>We cannot obtain the address of a reference</a:t>
            </a:r>
          </a:p>
          <a:p>
            <a:pPr marL="640080" lvl="1" indent="-274320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smtClean="0"/>
              <a:t>Doing so returns the address of the original variable</a:t>
            </a:r>
          </a:p>
          <a:p>
            <a:pPr marL="640080" lvl="1" indent="-274320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smtClean="0"/>
              <a:t>Memory allocated for references are hidden from the programmer by the compiler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b="1" smtClean="0"/>
              <a:t>We cannot create arrays of references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b="1" smtClean="0"/>
              <a:t>We cannot reference a bit-field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b="1" smtClean="0"/>
              <a:t>References must be initialized unless they are members of a class, are return values, or are function parameters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BB6280E-6699-49A3-A6A6-F79E465949EA}" type="slidenum">
              <a:rPr lang="en-US">
                <a:latin typeface="Arial" pitchFamily="34" charset="0"/>
              </a:rPr>
              <a:pPr/>
              <a:t>27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Lecture Contents</a:t>
            </a:r>
            <a:endParaRPr lang="en-US" sz="4000" b="1" i="1" u="sng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Teach Yourself C++</a:t>
            </a:r>
          </a:p>
          <a:p>
            <a:pPr lvl="1" eaLnBrk="1" hangingPunct="1"/>
            <a:r>
              <a:rPr lang="en-US" sz="2400" dirty="0" smtClean="0"/>
              <a:t>Chapter 4 (</a:t>
            </a:r>
            <a:r>
              <a:rPr lang="en-US" sz="2400" smtClean="0"/>
              <a:t>See All Exercise</a:t>
            </a:r>
            <a:r>
              <a:rPr lang="en-US" sz="2400" dirty="0" smtClean="0"/>
              <a:t>)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B738CB3-83CD-4C30-8CDF-C5DF2F2AD3F6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Arrays of Objects</a:t>
            </a:r>
            <a:endParaRPr lang="en-U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If a class type includes a constructor, an array of objects can be initialized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Initializing array elements with the constructor taking an integer argument</a:t>
            </a:r>
          </a:p>
          <a:p>
            <a:pPr lvl="1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i="1" smtClean="0"/>
              <a:t>class A{ public: int a; A(int n) { a = n; } };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b="1" smtClean="0"/>
              <a:t>A ob[2] = { A(-1), A(-2) };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b="1" smtClean="0"/>
              <a:t>A ob2[2][2] = { A(-1), A(-2), A(-3), A(-4) };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In this case, the following shorthand form can also be used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b="1" smtClean="0"/>
              <a:t>A ob[2] = { -1, -2 };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BEE73D8-5139-4FC2-A0C1-3B451817B23B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Arrays of Objects</a:t>
            </a:r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If a constructor takes two or more arguments, then only the longer form can be used.</a:t>
            </a:r>
          </a:p>
          <a:p>
            <a:pPr lvl="1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i="1" smtClean="0"/>
              <a:t>class A{ public: int a, b; A(int n, int m) { a = n; b = m; } };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b="1" smtClean="0"/>
              <a:t>A ob[2] = { A(1, 2), A(3, 4) };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b="1" smtClean="0"/>
              <a:t>Aob2[2][2] = { A(1, 1), A(2, 2), A(3, 3), A(4, 4) };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AE7D9FA-B0F3-49B2-AC47-6A388EDA2C24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Arrays of Objects</a:t>
            </a:r>
            <a:endParaRPr lang="en-US" sz="40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We can also mix no argument, one argument and multi-argument constructor calls in a single array declaration.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i="1" dirty="0" smtClean="0"/>
              <a:t>class A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i="1" dirty="0" smtClean="0"/>
              <a:t>{ 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i="1" dirty="0" smtClean="0"/>
              <a:t>public: 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i="1" dirty="0" smtClean="0"/>
              <a:t>   A() { … } // must be present for this example to be compiled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i="1" dirty="0" smtClean="0"/>
              <a:t>   A(int n) { … }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i="1" dirty="0" smtClean="0"/>
              <a:t>   A(int n, int m) { … } 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i="1" dirty="0" smtClean="0"/>
              <a:t>};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 smtClean="0"/>
              <a:t>A ob[3] = { A(), A(1),A(2, 3) };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7E0A1E4-1751-49E7-B124-3CF040F4202F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Using Pointers to Objects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We can take the address of objects using the address operator (&amp;) and store it in object pointers.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b="1" smtClean="0"/>
              <a:t>A ob;  A *p = &amp;ob;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We have to use the arrow (-&gt;) operator instead of the dot (.) operator while accessing a member through an object pointer.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b="1" smtClean="0"/>
              <a:t>p-&gt;f1();  </a:t>
            </a:r>
            <a:r>
              <a:rPr lang="en-US" sz="2400" b="1" i="1" smtClean="0"/>
              <a:t>// let f1 is public in A</a:t>
            </a:r>
          </a:p>
          <a:p>
            <a:pPr algn="just" eaLnBrk="1" hangingPunct="1"/>
            <a:r>
              <a:rPr lang="en-US" sz="2400" smtClean="0"/>
              <a:t>Pointer arithmetic using an object pointer is the same as it is for any other data type.</a:t>
            </a:r>
          </a:p>
          <a:p>
            <a:pPr lvl="1" algn="just" eaLnBrk="1" hangingPunct="1"/>
            <a:r>
              <a:rPr lang="en-US" sz="2400" smtClean="0"/>
              <a:t>When incremented, it points to the next object.</a:t>
            </a:r>
          </a:p>
          <a:p>
            <a:pPr lvl="1" algn="just" eaLnBrk="1" hangingPunct="1"/>
            <a:r>
              <a:rPr lang="en-US" sz="2400" smtClean="0"/>
              <a:t>When decremented, it points to the previous object.</a:t>
            </a:r>
          </a:p>
          <a:p>
            <a:pPr algn="just" eaLnBrk="1" hangingPunct="1">
              <a:lnSpc>
                <a:spcPct val="90000"/>
              </a:lnSpc>
            </a:pPr>
            <a:endParaRPr lang="en-US" sz="2400" b="1" i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1197EC2-83E3-490A-99AB-1F0FEC1C3E27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u="sng" smtClean="0"/>
              <a:t>this</a:t>
            </a:r>
            <a:r>
              <a:rPr lang="en-US" sz="4000" b="1" i="1" smtClean="0"/>
              <a:t> Pointer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A special pointer in C++ that points to the object that generates the call to the method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Let,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b="1" i="1" smtClean="0"/>
              <a:t>class A{ public: void f1() { … } };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b="1" smtClean="0"/>
              <a:t>A ob; ob.f1();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The compiler automatically adds a parameter whose type is “pointer to an object of the class” in every non-static member function of the class.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It also automatically calls the member function with the address of the object through which the function is invoked.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So the above example works as follows –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b="1" i="1" smtClean="0"/>
              <a:t>class A{ public: void f1( </a:t>
            </a:r>
            <a:r>
              <a:rPr lang="en-US" sz="2400" b="1" i="1" smtClean="0">
                <a:solidFill>
                  <a:srgbClr val="6600CC"/>
                </a:solidFill>
              </a:rPr>
              <a:t>A *this </a:t>
            </a:r>
            <a:r>
              <a:rPr lang="en-US" sz="2400" b="1" i="1" smtClean="0"/>
              <a:t>) { … } };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b="1" smtClean="0"/>
              <a:t>A ob; ob.f1( </a:t>
            </a:r>
            <a:r>
              <a:rPr lang="en-US" sz="2400" b="1" smtClean="0">
                <a:solidFill>
                  <a:srgbClr val="6600CC"/>
                </a:solidFill>
              </a:rPr>
              <a:t>&amp;ob</a:t>
            </a:r>
            <a:r>
              <a:rPr lang="en-US" sz="2400" b="1" smtClean="0"/>
              <a:t> );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7D2ECFC-ABA9-4872-BC6C-4ECC59414205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u="sng" smtClean="0"/>
              <a:t>this</a:t>
            </a:r>
            <a:r>
              <a:rPr lang="en-US" sz="4000" b="1" i="1" smtClean="0"/>
              <a:t> Pointer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It is through this pointer that every non-static member function knows which object’s members should be used.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/>
              <a:t>	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/>
              <a:t>	</a:t>
            </a:r>
            <a:r>
              <a:rPr lang="en-US" sz="2400" b="1" i="1" smtClean="0"/>
              <a:t>class A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i="1" smtClean="0"/>
              <a:t>	{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i="1" smtClean="0"/>
              <a:t>		int x;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i="1" smtClean="0"/>
              <a:t>	public: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i="1" smtClean="0"/>
              <a:t>		void  f1()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i="1" smtClean="0"/>
              <a:t>		{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i="1" smtClean="0"/>
              <a:t>			x = 0; // this-&gt;x = 0;	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i="1" smtClean="0"/>
              <a:t>		}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i="1" smtClean="0"/>
              <a:t>	};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851F3FD-2E19-428D-874E-D2F5F6E27C1B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u="sng" smtClean="0"/>
              <a:t>this</a:t>
            </a:r>
            <a:r>
              <a:rPr lang="en-US" sz="4000" b="1" i="1" smtClean="0"/>
              <a:t> Pointer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this pointer is generally used to access member variables that have been hidden by local variables having the same name inside a member function.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/>
              <a:t>	</a:t>
            </a:r>
            <a:endParaRPr lang="en-US" sz="2400" b="1" i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519EB44-E2D4-4949-A755-467F2BDBE44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2000" y="2895600"/>
            <a:ext cx="3657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class A{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int x;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public: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A(</a:t>
            </a:r>
            <a:r>
              <a:rPr lang="en-US" sz="2400" dirty="0" err="1">
                <a:latin typeface="+mn-lt"/>
              </a:rPr>
              <a:t>int</a:t>
            </a:r>
            <a:r>
              <a:rPr lang="en-US" sz="2400" dirty="0">
                <a:latin typeface="+mn-lt"/>
              </a:rPr>
              <a:t> x) {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   x = x; </a:t>
            </a:r>
            <a:r>
              <a:rPr lang="en-US" sz="2400" b="1" i="1" dirty="0">
                <a:latin typeface="+mn-lt"/>
              </a:rPr>
              <a:t>// only copies local ‘x’ to itself; the member ‘x’ remains uninitialized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   this-&gt;x = x; </a:t>
            </a:r>
            <a:r>
              <a:rPr lang="en-US" sz="2400" b="1" i="1" dirty="0">
                <a:latin typeface="+mn-lt"/>
              </a:rPr>
              <a:t>// now its ok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}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800600" y="2895600"/>
            <a:ext cx="3657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void f1() {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   int x = 0;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   </a:t>
            </a:r>
            <a:r>
              <a:rPr lang="en-US" sz="2400" dirty="0" err="1">
                <a:latin typeface="+mn-lt"/>
              </a:rPr>
              <a:t>cout</a:t>
            </a:r>
            <a:r>
              <a:rPr lang="en-US" sz="2400" dirty="0">
                <a:latin typeface="+mn-lt"/>
              </a:rPr>
              <a:t> &lt;&lt; x; </a:t>
            </a:r>
            <a:r>
              <a:rPr lang="en-US" sz="2400" b="1" i="1" dirty="0">
                <a:latin typeface="+mn-lt"/>
              </a:rPr>
              <a:t>// prints value of local ‘x’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   </a:t>
            </a:r>
            <a:r>
              <a:rPr lang="en-US" sz="2400" dirty="0" err="1">
                <a:latin typeface="+mn-lt"/>
              </a:rPr>
              <a:t>cout</a:t>
            </a:r>
            <a:r>
              <a:rPr lang="en-US" sz="2400" dirty="0">
                <a:latin typeface="+mn-lt"/>
              </a:rPr>
              <a:t> &lt;&lt; this-&gt;x; </a:t>
            </a:r>
            <a:r>
              <a:rPr lang="en-US" sz="2400" b="1" i="1" dirty="0">
                <a:latin typeface="+mn-lt"/>
              </a:rPr>
              <a:t>// prints value of member ‘x’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   }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1088</TotalTime>
  <Words>2025</Words>
  <Application>Microsoft Office PowerPoint</Application>
  <PresentationFormat>On-screen Show (4:3)</PresentationFormat>
  <Paragraphs>300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Oriel</vt:lpstr>
      <vt:lpstr>Arrays, Pointers  and  References</vt:lpstr>
      <vt:lpstr>Arrays of Objects</vt:lpstr>
      <vt:lpstr>Arrays of Objects</vt:lpstr>
      <vt:lpstr>Arrays of Objects</vt:lpstr>
      <vt:lpstr>Arrays of Objects</vt:lpstr>
      <vt:lpstr>Using Pointers to Objects</vt:lpstr>
      <vt:lpstr>this Pointer</vt:lpstr>
      <vt:lpstr>this Pointer</vt:lpstr>
      <vt:lpstr>this Pointer</vt:lpstr>
      <vt:lpstr>Using new and delete</vt:lpstr>
      <vt:lpstr>Using new and delete</vt:lpstr>
      <vt:lpstr>Using new and delete</vt:lpstr>
      <vt:lpstr>Using new and delete</vt:lpstr>
      <vt:lpstr>Using new and delete</vt:lpstr>
      <vt:lpstr>Using new and delete</vt:lpstr>
      <vt:lpstr>Using new and delete</vt:lpstr>
      <vt:lpstr>Using new and delete</vt:lpstr>
      <vt:lpstr>References</vt:lpstr>
      <vt:lpstr>References</vt:lpstr>
      <vt:lpstr>References</vt:lpstr>
      <vt:lpstr>References</vt:lpstr>
      <vt:lpstr>Passing References to Objects</vt:lpstr>
      <vt:lpstr>Passing References to Objects</vt:lpstr>
      <vt:lpstr>Returning References</vt:lpstr>
      <vt:lpstr>Returning References</vt:lpstr>
      <vt:lpstr>Independent References</vt:lpstr>
      <vt:lpstr>Restrictions</vt:lpstr>
      <vt:lpstr>Lecture Contents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Arrays, Pointers  and  References</dc:title>
  <cp:lastModifiedBy>Faiz</cp:lastModifiedBy>
  <cp:revision>567</cp:revision>
  <dcterms:created xsi:type="dcterms:W3CDTF">2007-06-09T15:54:09Z</dcterms:created>
  <dcterms:modified xsi:type="dcterms:W3CDTF">2009-04-04T18:59:26Z</dcterms:modified>
</cp:coreProperties>
</file>