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30"/>
  </p:notesMasterIdLst>
  <p:sldIdLst>
    <p:sldId id="256" r:id="rId2"/>
    <p:sldId id="277" r:id="rId3"/>
    <p:sldId id="278" r:id="rId4"/>
    <p:sldId id="279" r:id="rId5"/>
    <p:sldId id="303" r:id="rId6"/>
    <p:sldId id="304" r:id="rId7"/>
    <p:sldId id="305" r:id="rId8"/>
    <p:sldId id="306" r:id="rId9"/>
    <p:sldId id="307" r:id="rId10"/>
    <p:sldId id="308" r:id="rId11"/>
    <p:sldId id="309" r:id="rId12"/>
    <p:sldId id="310" r:id="rId13"/>
    <p:sldId id="311" r:id="rId14"/>
    <p:sldId id="312" r:id="rId15"/>
    <p:sldId id="313" r:id="rId16"/>
    <p:sldId id="315" r:id="rId17"/>
    <p:sldId id="316" r:id="rId18"/>
    <p:sldId id="326" r:id="rId19"/>
    <p:sldId id="327" r:id="rId20"/>
    <p:sldId id="328" r:id="rId21"/>
    <p:sldId id="329" r:id="rId22"/>
    <p:sldId id="330" r:id="rId23"/>
    <p:sldId id="331" r:id="rId24"/>
    <p:sldId id="332" r:id="rId25"/>
    <p:sldId id="333" r:id="rId26"/>
    <p:sldId id="334" r:id="rId27"/>
    <p:sldId id="335" r:id="rId28"/>
    <p:sldId id="324" r:id="rId2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htmlPubPr pubBrowser="v4" r:id="rId1">
    <p:sldAll/>
  </p:htmlPubPr>
  <p:webPr encoding="windows-1252" clr="browser"/>
  <p:clrMru>
    <a:srgbClr val="6600CC"/>
    <a:srgbClr val="660066"/>
    <a:srgbClr val="A50021"/>
    <a:srgbClr val="00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39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016"/>
    </p:cViewPr>
  </p:sorterViewPr>
  <p:gridSpacing cx="78028800" cy="78028800"/>
</p:viewPr>
</file>

<file path=ppt/_rels/presProps.xml.rels><?xml version="1.0" encoding="UTF-8" standalone="yes"?>
<Relationships xmlns="http://schemas.openxmlformats.org/package/2006/relationships"><Relationship Id="rId1" Type="http://schemas.openxmlformats.org/officeDocument/2006/relationships/htmlPubSaveAs" Target="file:///C:\Documents%20and%20Settings\Faizul%20Bari\Desktop\newcpp\Slide-2.2\Slide-2.2.htm" TargetMode="External"/></Relationships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B7A84E1F-8DE0-47FB-804C-33C6462F765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pPr>
              <a:defRPr/>
            </a:pPr>
            <a:r>
              <a:rPr lang="en-US" smtClean="0"/>
              <a:t>Department of CSE, BUET</a:t>
            </a:r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pPr>
              <a:defRPr/>
            </a:pPr>
            <a:fld id="{ECE2C046-6365-46C2-8998-5D90CF404B6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Department of CSE, BUET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ED72F7-9E65-4681-826C-0BEE4E5F266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Department of CSE, BUET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EF311D0-AB49-41AE-8E9B-1BBAEF01AA0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>
              <a:defRPr/>
            </a:pPr>
            <a:fld id="{7C48DEB9-B710-4F19-85C4-B8A4FD2C584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pPr>
              <a:defRPr/>
            </a:pPr>
            <a:r>
              <a:rPr lang="en-US" smtClean="0"/>
              <a:t>Department of CSE, BUET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pPr>
              <a:defRPr/>
            </a:pPr>
            <a:r>
              <a:rPr lang="en-US" smtClean="0"/>
              <a:t>Department of CSE, BUET</a:t>
            </a:r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pPr>
              <a:defRPr/>
            </a:pPr>
            <a:fld id="{C28AB0C1-C09F-47FF-89B3-FF2837DD687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Department of CSE, BUET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AFAD45-CC6C-44A4-B1AF-483CC5D35DB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Department of CSE, BUET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09408F-49E8-44D0-9B9A-DC7854D3A71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>
              <a:defRPr/>
            </a:pPr>
            <a:fld id="{40B5EA0F-F72F-4C97-869F-09900CC4530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>
              <a:defRPr/>
            </a:pPr>
            <a:r>
              <a:rPr lang="en-US" smtClean="0"/>
              <a:t>Department of CSE, BUET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Department of CSE, BUET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C3DA37-CF49-470B-807D-497D260AE7D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>
              <a:defRPr/>
            </a:pPr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>
              <a:defRPr/>
            </a:pPr>
            <a:fld id="{DCCA248E-25B7-4D58-BB27-6A1CE2AF0EA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pPr>
              <a:defRPr/>
            </a:pPr>
            <a:r>
              <a:rPr lang="en-US" smtClean="0"/>
              <a:t>Department of CSE, BUET</a:t>
            </a: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>
              <a:defRPr/>
            </a:pPr>
            <a:fld id="{3E4EE885-18DD-41DD-A41B-BF3E2C7EDD8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>
              <a:defRPr/>
            </a:pPr>
            <a:r>
              <a:rPr lang="en-US" smtClean="0"/>
              <a:t>Department of CSE, BUET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en-US" smtClean="0"/>
              <a:t>Department of CSE, BUET</a:t>
            </a:r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D00B679E-9125-40CE-BFB3-2DABB0D088E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6000" dirty="0" smtClean="0"/>
              <a:t>Arrays, Pointers </a:t>
            </a:r>
            <a:br>
              <a:rPr lang="en-US" sz="6000" dirty="0" smtClean="0"/>
            </a:br>
            <a:r>
              <a:rPr lang="en-US" sz="6000" dirty="0" smtClean="0"/>
              <a:t>and </a:t>
            </a:r>
            <a:br>
              <a:rPr lang="en-US" sz="6000" dirty="0" smtClean="0"/>
            </a:br>
            <a:r>
              <a:rPr lang="en-US" sz="6000" dirty="0" smtClean="0"/>
              <a:t>References</a:t>
            </a:r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8EB705-9446-46CF-90D9-178B7BC5A507}" type="slidenum">
              <a:rPr lang="en-US"/>
              <a:pPr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b="1" i="1" smtClean="0"/>
              <a:t>Using </a:t>
            </a:r>
            <a:r>
              <a:rPr lang="en-US" sz="4000" b="1" i="1" u="sng" smtClean="0"/>
              <a:t>new</a:t>
            </a:r>
            <a:r>
              <a:rPr lang="en-US" sz="4000" b="1" i="1" smtClean="0"/>
              <a:t> and </a:t>
            </a:r>
            <a:r>
              <a:rPr lang="en-US" sz="4000" b="1" i="1" u="sng" smtClean="0"/>
              <a:t>delete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algn="just" eaLnBrk="1" hangingPunct="1">
              <a:lnSpc>
                <a:spcPct val="80000"/>
              </a:lnSpc>
            </a:pPr>
            <a:r>
              <a:rPr lang="en-US" sz="2400" smtClean="0"/>
              <a:t>C++ introduces two operators for dynamically allocating and deallocating memory : </a:t>
            </a:r>
          </a:p>
          <a:p>
            <a:pPr lvl="1" algn="just" eaLnBrk="1" hangingPunct="1">
              <a:lnSpc>
                <a:spcPct val="80000"/>
              </a:lnSpc>
            </a:pPr>
            <a:r>
              <a:rPr lang="en-US" sz="2400" b="1" i="1" smtClean="0"/>
              <a:t>p_var = </a:t>
            </a:r>
            <a:r>
              <a:rPr lang="en-US" sz="2400" b="1" i="1" smtClean="0">
                <a:solidFill>
                  <a:srgbClr val="6600CC"/>
                </a:solidFill>
              </a:rPr>
              <a:t>new</a:t>
            </a:r>
            <a:r>
              <a:rPr lang="en-US" sz="2400" b="1" i="1" smtClean="0"/>
              <a:t> type</a:t>
            </a:r>
          </a:p>
          <a:p>
            <a:pPr lvl="1" algn="just" eaLnBrk="1" hangingPunct="1">
              <a:lnSpc>
                <a:spcPct val="80000"/>
              </a:lnSpc>
            </a:pPr>
            <a:r>
              <a:rPr lang="en-US" sz="2400" smtClean="0"/>
              <a:t>new returns a pointer to dynamically allocated memory that is sufficient to hold a data obect of type </a:t>
            </a:r>
            <a:r>
              <a:rPr lang="en-US" sz="2400" i="1" smtClean="0"/>
              <a:t>type</a:t>
            </a:r>
          </a:p>
          <a:p>
            <a:pPr lvl="1" algn="just" eaLnBrk="1" hangingPunct="1">
              <a:lnSpc>
                <a:spcPct val="80000"/>
              </a:lnSpc>
            </a:pPr>
            <a:r>
              <a:rPr lang="en-US" sz="2400" b="1" i="1" smtClean="0">
                <a:solidFill>
                  <a:srgbClr val="6600CC"/>
                </a:solidFill>
              </a:rPr>
              <a:t>delete</a:t>
            </a:r>
            <a:r>
              <a:rPr lang="en-US" sz="2400" b="1" i="1" smtClean="0"/>
              <a:t> p_var</a:t>
            </a:r>
          </a:p>
          <a:p>
            <a:pPr lvl="1" algn="just" eaLnBrk="1" hangingPunct="1">
              <a:lnSpc>
                <a:spcPct val="80000"/>
              </a:lnSpc>
            </a:pPr>
            <a:r>
              <a:rPr lang="en-US" sz="2400" smtClean="0"/>
              <a:t> releases the memory previously allocated by new</a:t>
            </a:r>
          </a:p>
          <a:p>
            <a:pPr algn="just" eaLnBrk="1" hangingPunct="1">
              <a:lnSpc>
                <a:spcPct val="80000"/>
              </a:lnSpc>
            </a:pPr>
            <a:r>
              <a:rPr lang="en-US" sz="2400" smtClean="0"/>
              <a:t>Memory allocated by new must be released using delete</a:t>
            </a:r>
          </a:p>
          <a:p>
            <a:pPr algn="just" eaLnBrk="1" hangingPunct="1">
              <a:lnSpc>
                <a:spcPct val="80000"/>
              </a:lnSpc>
            </a:pPr>
            <a:r>
              <a:rPr lang="en-US" sz="2400" smtClean="0"/>
              <a:t>The lifetime of an object is directly under our control and is unrelated to the block structure of the program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1EA2AB98-D61F-424E-B92D-BCB6A2B8D61E}" type="slidenum">
              <a:rPr lang="en-US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b="1" i="1" smtClean="0"/>
              <a:t>Using </a:t>
            </a:r>
            <a:r>
              <a:rPr lang="en-US" sz="4000" b="1" i="1" u="sng" smtClean="0"/>
              <a:t>new</a:t>
            </a:r>
            <a:r>
              <a:rPr lang="en-US" sz="4000" b="1" i="1" smtClean="0"/>
              <a:t> and </a:t>
            </a:r>
            <a:r>
              <a:rPr lang="en-US" sz="4000" b="1" i="1" u="sng" smtClean="0"/>
              <a:t>delete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algn="just" eaLnBrk="1" hangingPunct="1"/>
            <a:r>
              <a:rPr lang="en-US" sz="2400" smtClean="0"/>
              <a:t>In case of insufficient memory, </a:t>
            </a:r>
            <a:r>
              <a:rPr lang="en-US" sz="2400" b="1" i="1" smtClean="0"/>
              <a:t>new</a:t>
            </a:r>
            <a:r>
              <a:rPr lang="en-US" sz="2400" smtClean="0"/>
              <a:t> can report failure in two ways</a:t>
            </a:r>
          </a:p>
          <a:p>
            <a:pPr lvl="1" algn="just" eaLnBrk="1" hangingPunct="1"/>
            <a:r>
              <a:rPr lang="en-US" sz="2400" smtClean="0"/>
              <a:t>By returning a null pointer</a:t>
            </a:r>
          </a:p>
          <a:p>
            <a:pPr lvl="1" algn="just" eaLnBrk="1" hangingPunct="1"/>
            <a:r>
              <a:rPr lang="en-US" sz="2400" smtClean="0"/>
              <a:t>By generating an exception</a:t>
            </a:r>
          </a:p>
          <a:p>
            <a:pPr algn="just" eaLnBrk="1" hangingPunct="1"/>
            <a:r>
              <a:rPr lang="en-US" sz="2400" smtClean="0"/>
              <a:t>The reaction of </a:t>
            </a:r>
            <a:r>
              <a:rPr lang="en-US" sz="2400" b="1" i="1" smtClean="0"/>
              <a:t>new</a:t>
            </a:r>
            <a:r>
              <a:rPr lang="en-US" sz="2400" smtClean="0"/>
              <a:t> in this case varies from compiler to compiler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65C3E8AD-6D8D-467A-BF57-8E744241A814}" type="slidenum">
              <a:rPr lang="en-US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b="1" i="1" smtClean="0"/>
              <a:t>Using </a:t>
            </a:r>
            <a:r>
              <a:rPr lang="en-US" sz="4000" b="1" i="1" u="sng" smtClean="0"/>
              <a:t>new</a:t>
            </a:r>
            <a:r>
              <a:rPr lang="en-US" sz="4000" b="1" i="1" smtClean="0"/>
              <a:t> and </a:t>
            </a:r>
            <a:r>
              <a:rPr lang="en-US" sz="4000" b="1" i="1" u="sng" smtClean="0"/>
              <a:t>delete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algn="just" eaLnBrk="1" hangingPunct="1"/>
            <a:r>
              <a:rPr lang="en-US" sz="2400" smtClean="0"/>
              <a:t>Advantages</a:t>
            </a:r>
          </a:p>
          <a:p>
            <a:pPr lvl="1" algn="just" eaLnBrk="1" hangingPunct="1"/>
            <a:r>
              <a:rPr lang="en-US" sz="2400" smtClean="0"/>
              <a:t>No need to use </a:t>
            </a:r>
            <a:r>
              <a:rPr lang="en-US" sz="2400" b="1" i="1" smtClean="0"/>
              <a:t>sizeof</a:t>
            </a:r>
            <a:r>
              <a:rPr lang="en-US" sz="2400" smtClean="0"/>
              <a:t> operator while using new.</a:t>
            </a:r>
          </a:p>
          <a:p>
            <a:pPr lvl="1" algn="just" eaLnBrk="1" hangingPunct="1"/>
            <a:r>
              <a:rPr lang="en-US" sz="2400" smtClean="0"/>
              <a:t>New  automatically returns a pointer of the specified type.</a:t>
            </a:r>
          </a:p>
          <a:p>
            <a:pPr lvl="1" algn="just" eaLnBrk="1" hangingPunct="1"/>
            <a:r>
              <a:rPr lang="en-US" sz="2400" smtClean="0"/>
              <a:t>In case of objects, new calls dynamically allocates the object and call its constructor </a:t>
            </a:r>
          </a:p>
          <a:p>
            <a:pPr lvl="1" algn="just" eaLnBrk="1" hangingPunct="1"/>
            <a:r>
              <a:rPr lang="en-US" sz="2400" smtClean="0"/>
              <a:t>In case of objects, delete calls the destructor of the object being released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BBD52441-7F77-458D-8D9E-5B0912B1842F}" type="slidenum">
              <a:rPr lang="en-US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b="1" i="1" smtClean="0"/>
              <a:t>Using </a:t>
            </a:r>
            <a:r>
              <a:rPr lang="en-US" sz="4000" b="1" i="1" u="sng" smtClean="0"/>
              <a:t>new</a:t>
            </a:r>
            <a:r>
              <a:rPr lang="en-US" sz="4000" b="1" i="1" smtClean="0"/>
              <a:t> and </a:t>
            </a:r>
            <a:r>
              <a:rPr lang="en-US" sz="4000" b="1" i="1" u="sng" smtClean="0"/>
              <a:t>delete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algn="just" eaLnBrk="1" hangingPunct="1"/>
            <a:r>
              <a:rPr lang="en-US" sz="2400" smtClean="0"/>
              <a:t>Dynamically allocated objects can be given initial values.</a:t>
            </a:r>
          </a:p>
          <a:p>
            <a:pPr lvl="1" algn="just" eaLnBrk="1" hangingPunct="1"/>
            <a:r>
              <a:rPr lang="en-US" sz="2400" b="1" i="1" smtClean="0"/>
              <a:t>int *p = new int;</a:t>
            </a:r>
          </a:p>
          <a:p>
            <a:pPr lvl="2" algn="just" eaLnBrk="1" hangingPunct="1"/>
            <a:r>
              <a:rPr lang="en-US" smtClean="0"/>
              <a:t>Dynamically allocates memory to store an integer value which contains garbage value.</a:t>
            </a:r>
          </a:p>
          <a:p>
            <a:pPr lvl="1" algn="just" eaLnBrk="1" hangingPunct="1"/>
            <a:r>
              <a:rPr lang="en-US" sz="2400" b="1" i="1" smtClean="0"/>
              <a:t>int *p = new int(10);</a:t>
            </a:r>
          </a:p>
          <a:p>
            <a:pPr lvl="2" algn="just" eaLnBrk="1" hangingPunct="1"/>
            <a:r>
              <a:rPr lang="en-US" smtClean="0"/>
              <a:t>Dynamically allocates memory to store an integer value and initializes that memory to 10.</a:t>
            </a:r>
          </a:p>
          <a:p>
            <a:pPr lvl="2" algn="just" eaLnBrk="1" hangingPunct="1"/>
            <a:r>
              <a:rPr lang="en-US" i="1" smtClean="0"/>
              <a:t>Note the use of parenthesis </a:t>
            </a:r>
            <a:r>
              <a:rPr lang="en-US" b="1" i="1" smtClean="0"/>
              <a:t>( ) </a:t>
            </a:r>
            <a:r>
              <a:rPr lang="en-US" i="1" smtClean="0"/>
              <a:t>while supplying initial values.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EDB3DBEF-DA1D-48D4-84A6-B386BE389E7A}" type="slidenum">
              <a:rPr lang="en-US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b="1" i="1" smtClean="0"/>
              <a:t>Using </a:t>
            </a:r>
            <a:r>
              <a:rPr lang="en-US" sz="4000" b="1" i="1" u="sng" smtClean="0"/>
              <a:t>new</a:t>
            </a:r>
            <a:r>
              <a:rPr lang="en-US" sz="4000" b="1" i="1" smtClean="0"/>
              <a:t> and </a:t>
            </a:r>
            <a:r>
              <a:rPr lang="en-US" sz="4000" b="1" i="1" u="sng" smtClean="0"/>
              <a:t>delete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algn="just" eaLnBrk="1" hangingPunct="1"/>
            <a:r>
              <a:rPr lang="en-US" sz="2400" b="1" i="1" smtClean="0"/>
              <a:t>class A{ int x; public: A(int n) { x = n; } };</a:t>
            </a:r>
          </a:p>
          <a:p>
            <a:pPr lvl="1" algn="just" eaLnBrk="1" hangingPunct="1"/>
            <a:r>
              <a:rPr lang="en-US" sz="2400" b="1" smtClean="0"/>
              <a:t>A *p = new A(10);</a:t>
            </a:r>
          </a:p>
          <a:p>
            <a:pPr lvl="2" algn="just" eaLnBrk="1" hangingPunct="1"/>
            <a:r>
              <a:rPr lang="en-US" smtClean="0"/>
              <a:t>Dynamically allocates memory to store a A object and calls the constructor A(int n) for this object which initializes x to 10.</a:t>
            </a:r>
          </a:p>
          <a:p>
            <a:pPr lvl="1" algn="just" eaLnBrk="1" hangingPunct="1"/>
            <a:r>
              <a:rPr lang="en-US" sz="2400" b="1" smtClean="0"/>
              <a:t>A *p = new A;</a:t>
            </a:r>
          </a:p>
          <a:p>
            <a:pPr lvl="2" algn="just" eaLnBrk="1" hangingPunct="1"/>
            <a:r>
              <a:rPr lang="en-US" smtClean="0"/>
              <a:t>It will produce </a:t>
            </a:r>
            <a:r>
              <a:rPr lang="en-US" b="1" smtClean="0"/>
              <a:t>compiler error</a:t>
            </a:r>
            <a:r>
              <a:rPr lang="en-US" smtClean="0"/>
              <a:t> because in this example class A does not have a default constructor.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97155109-A448-47EC-BD31-F3700490FDA4}" type="slidenum">
              <a:rPr lang="en-US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b="1" i="1" smtClean="0"/>
              <a:t>Using </a:t>
            </a:r>
            <a:r>
              <a:rPr lang="en-US" sz="4000" b="1" i="1" u="sng" smtClean="0"/>
              <a:t>new</a:t>
            </a:r>
            <a:r>
              <a:rPr lang="en-US" sz="4000" b="1" i="1" smtClean="0"/>
              <a:t> and </a:t>
            </a:r>
            <a:r>
              <a:rPr lang="en-US" sz="4000" b="1" i="1" u="sng" smtClean="0"/>
              <a:t>delete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400" smtClean="0"/>
              <a:t>We can also create dynamically allocated arrays using  new.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But deleting a dynamically allocated array needs a slight change in the use of delete.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b="1" i="1" smtClean="0"/>
              <a:t>It is not possible to initialize an array that is dynamically allocated.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b="1" i="1" smtClean="0"/>
              <a:t>int *a= new int[10];</a:t>
            </a:r>
          </a:p>
          <a:p>
            <a:pPr lvl="2" eaLnBrk="1" hangingPunct="1">
              <a:lnSpc>
                <a:spcPct val="80000"/>
              </a:lnSpc>
            </a:pPr>
            <a:r>
              <a:rPr lang="en-US" smtClean="0"/>
              <a:t>Creates an array of 10 integers</a:t>
            </a:r>
          </a:p>
          <a:p>
            <a:pPr lvl="2" eaLnBrk="1" hangingPunct="1">
              <a:lnSpc>
                <a:spcPct val="80000"/>
              </a:lnSpc>
            </a:pPr>
            <a:r>
              <a:rPr lang="en-US" smtClean="0"/>
              <a:t>All integers contain garbage values</a:t>
            </a:r>
          </a:p>
          <a:p>
            <a:pPr lvl="2" eaLnBrk="1" hangingPunct="1">
              <a:lnSpc>
                <a:spcPct val="80000"/>
              </a:lnSpc>
            </a:pPr>
            <a:r>
              <a:rPr lang="en-US" i="1" smtClean="0"/>
              <a:t>Note the use of square brackets [ ]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b="1" i="1" smtClean="0"/>
              <a:t>delete [ ] a;</a:t>
            </a:r>
          </a:p>
          <a:p>
            <a:pPr lvl="2" eaLnBrk="1" hangingPunct="1">
              <a:lnSpc>
                <a:spcPct val="80000"/>
              </a:lnSpc>
            </a:pPr>
            <a:r>
              <a:rPr lang="en-US" smtClean="0"/>
              <a:t>Delete the entire array pointed by a</a:t>
            </a:r>
          </a:p>
          <a:p>
            <a:pPr lvl="2" eaLnBrk="1" hangingPunct="1">
              <a:lnSpc>
                <a:spcPct val="80000"/>
              </a:lnSpc>
            </a:pPr>
            <a:r>
              <a:rPr lang="en-US" i="1" smtClean="0"/>
              <a:t>Note the use of square brackets [ ]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8052652A-6372-492E-B77C-EF9417CA88B5}" type="slidenum">
              <a:rPr lang="en-US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b="1" i="1" smtClean="0"/>
              <a:t>Using </a:t>
            </a:r>
            <a:r>
              <a:rPr lang="en-US" sz="4000" b="1" i="1" u="sng" smtClean="0"/>
              <a:t>new</a:t>
            </a:r>
            <a:r>
              <a:rPr lang="en-US" sz="4000" b="1" i="1" smtClean="0"/>
              <a:t> and </a:t>
            </a:r>
            <a:r>
              <a:rPr lang="en-US" sz="4000" b="1" i="1" u="sng" smtClean="0"/>
              <a:t>delete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algn="just" eaLnBrk="1" hangingPunct="1">
              <a:lnSpc>
                <a:spcPct val="90000"/>
              </a:lnSpc>
            </a:pPr>
            <a:r>
              <a:rPr lang="en-US" sz="2400" smtClean="0"/>
              <a:t>It is not possible to initialize an array that is dynamically allocated, in order to create an array of objects of a class, the class must have a default constructor.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A9F79104-6819-45DC-8DC5-8126E7D9E7A7}" type="slidenum">
              <a:rPr lang="en-US"/>
              <a:pPr>
                <a:defRPr/>
              </a:pPr>
              <a:t>16</a:t>
            </a:fld>
            <a:endParaRPr lang="en-US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762000" y="2895600"/>
            <a:ext cx="3657600" cy="3429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 algn="just" eaLnBrk="1" hangingPunct="1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2400" dirty="0">
                <a:latin typeface="+mn-lt"/>
              </a:rPr>
              <a:t>class A { </a:t>
            </a:r>
          </a:p>
          <a:p>
            <a:pPr marL="342900" indent="-342900" algn="just" eaLnBrk="1" hangingPunct="1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2400" dirty="0">
                <a:latin typeface="+mn-lt"/>
              </a:rPr>
              <a:t>   int x; </a:t>
            </a:r>
          </a:p>
          <a:p>
            <a:pPr marL="342900" indent="-342900" algn="just" eaLnBrk="1" hangingPunct="1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2400" dirty="0">
                <a:latin typeface="+mn-lt"/>
              </a:rPr>
              <a:t>public: </a:t>
            </a:r>
          </a:p>
          <a:p>
            <a:pPr marL="342900" indent="-342900" algn="just" eaLnBrk="1" hangingPunct="1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2400" dirty="0">
                <a:latin typeface="+mn-lt"/>
              </a:rPr>
              <a:t>   A(</a:t>
            </a:r>
            <a:r>
              <a:rPr lang="en-US" sz="2400" dirty="0" err="1">
                <a:latin typeface="+mn-lt"/>
              </a:rPr>
              <a:t>int</a:t>
            </a:r>
            <a:r>
              <a:rPr lang="en-US" sz="2400" dirty="0">
                <a:latin typeface="+mn-lt"/>
              </a:rPr>
              <a:t> n) { x = n; } };</a:t>
            </a:r>
          </a:p>
          <a:p>
            <a:pPr marL="342900" indent="-342900" algn="just" eaLnBrk="1" hangingPunct="1">
              <a:lnSpc>
                <a:spcPct val="80000"/>
              </a:lnSpc>
              <a:spcBef>
                <a:spcPct val="20000"/>
              </a:spcBef>
              <a:defRPr/>
            </a:pPr>
            <a:endParaRPr lang="en-US" sz="2400" dirty="0">
              <a:latin typeface="+mn-lt"/>
            </a:endParaRPr>
          </a:p>
          <a:p>
            <a:pPr marL="342900" indent="-342900" algn="just" eaLnBrk="1" hangingPunct="1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2400" dirty="0">
                <a:latin typeface="+mn-lt"/>
              </a:rPr>
              <a:t>A *array = new A[10]; </a:t>
            </a:r>
          </a:p>
          <a:p>
            <a:pPr marL="342900" indent="-342900" algn="just" eaLnBrk="1" hangingPunct="1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2400" b="1" dirty="0">
                <a:latin typeface="+mn-lt"/>
              </a:rPr>
              <a:t>// compiler error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4800600" y="2895600"/>
            <a:ext cx="3657600" cy="3429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 algn="just" eaLnBrk="1" hangingPunct="1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2400" dirty="0">
                <a:latin typeface="+mn-lt"/>
              </a:rPr>
              <a:t>class A { </a:t>
            </a:r>
          </a:p>
          <a:p>
            <a:pPr marL="342900" indent="-342900" algn="just" eaLnBrk="1" hangingPunct="1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2400" dirty="0">
                <a:latin typeface="+mn-lt"/>
              </a:rPr>
              <a:t>   int x; </a:t>
            </a:r>
          </a:p>
          <a:p>
            <a:pPr marL="342900" indent="-342900" algn="just" eaLnBrk="1" hangingPunct="1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2400" dirty="0">
                <a:latin typeface="+mn-lt"/>
              </a:rPr>
              <a:t>public: </a:t>
            </a:r>
          </a:p>
          <a:p>
            <a:pPr marL="342900" indent="-342900" algn="just" eaLnBrk="1" hangingPunct="1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2400" dirty="0">
                <a:latin typeface="+mn-lt"/>
              </a:rPr>
              <a:t>   A() { x = 0; }</a:t>
            </a:r>
          </a:p>
          <a:p>
            <a:pPr marL="342900" indent="-342900" algn="just" eaLnBrk="1" hangingPunct="1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2400" dirty="0">
                <a:latin typeface="+mn-lt"/>
              </a:rPr>
              <a:t>   A(</a:t>
            </a:r>
            <a:r>
              <a:rPr lang="en-US" sz="2400" dirty="0" err="1">
                <a:latin typeface="+mn-lt"/>
              </a:rPr>
              <a:t>int</a:t>
            </a:r>
            <a:r>
              <a:rPr lang="en-US" sz="2400" dirty="0">
                <a:latin typeface="+mn-lt"/>
              </a:rPr>
              <a:t> n) { x = n; } };</a:t>
            </a:r>
          </a:p>
          <a:p>
            <a:pPr marL="342900" indent="-342900" algn="just" eaLnBrk="1" hangingPunct="1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2400" dirty="0">
                <a:latin typeface="+mn-lt"/>
              </a:rPr>
              <a:t>A *array = new A[10]; </a:t>
            </a:r>
            <a:r>
              <a:rPr lang="en-US" sz="2400" b="1" dirty="0">
                <a:latin typeface="+mn-lt"/>
              </a:rPr>
              <a:t>// no error</a:t>
            </a:r>
          </a:p>
          <a:p>
            <a:pPr marL="342900" indent="-342900" algn="just" eaLnBrk="1" hangingPunct="1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2400" b="1" dirty="0">
                <a:latin typeface="+mn-lt"/>
              </a:rPr>
              <a:t>// use array</a:t>
            </a:r>
          </a:p>
          <a:p>
            <a:pPr marL="342900" indent="-342900" algn="just" eaLnBrk="1" hangingPunct="1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2400" dirty="0">
                <a:latin typeface="+mn-lt"/>
              </a:rPr>
              <a:t>delete [ ] array;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b="1" i="1" smtClean="0"/>
              <a:t>Using </a:t>
            </a:r>
            <a:r>
              <a:rPr lang="en-US" sz="4000" b="1" i="1" u="sng" smtClean="0"/>
              <a:t>new</a:t>
            </a:r>
            <a:r>
              <a:rPr lang="en-US" sz="4000" b="1" i="1" smtClean="0"/>
              <a:t> and </a:t>
            </a:r>
            <a:r>
              <a:rPr lang="en-US" sz="4000" b="1" i="1" u="sng" smtClean="0"/>
              <a:t>delete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en-US" sz="2400" b="1" i="1" smtClean="0"/>
              <a:t>A *array = new A[10];</a:t>
            </a:r>
          </a:p>
          <a:p>
            <a:pPr lvl="1" eaLnBrk="1" hangingPunct="1"/>
            <a:r>
              <a:rPr lang="en-US" sz="2400" smtClean="0"/>
              <a:t>The default constructor is called for all the objects.</a:t>
            </a:r>
          </a:p>
          <a:p>
            <a:pPr eaLnBrk="1" hangingPunct="1"/>
            <a:r>
              <a:rPr lang="en-US" sz="2400" b="1" i="1" smtClean="0"/>
              <a:t>delete [ ] array;</a:t>
            </a:r>
          </a:p>
          <a:p>
            <a:pPr lvl="1" eaLnBrk="1" hangingPunct="1"/>
            <a:r>
              <a:rPr lang="en-US" sz="2400" smtClean="0"/>
              <a:t>Destructor is called for all the objects present in the array.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C7534AB0-8455-4EFF-820A-5A8A8C706FCF}" type="slidenum">
              <a:rPr lang="en-US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4000" b="1" i="1" smtClean="0"/>
              <a:t>References</a:t>
            </a:r>
            <a:endParaRPr lang="en-US" sz="4000" b="1" i="1" u="sng" smtClean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algn="just">
              <a:lnSpc>
                <a:spcPct val="90000"/>
              </a:lnSpc>
            </a:pPr>
            <a:r>
              <a:rPr lang="en-US" smtClean="0"/>
              <a:t>A reference is an implicit pointer</a:t>
            </a:r>
          </a:p>
          <a:p>
            <a:pPr algn="just">
              <a:lnSpc>
                <a:spcPct val="90000"/>
              </a:lnSpc>
            </a:pPr>
            <a:r>
              <a:rPr lang="en-US" smtClean="0"/>
              <a:t>Acts like another name for a variable</a:t>
            </a:r>
          </a:p>
          <a:p>
            <a:pPr algn="just">
              <a:lnSpc>
                <a:spcPct val="90000"/>
              </a:lnSpc>
            </a:pPr>
            <a:r>
              <a:rPr lang="en-US" smtClean="0"/>
              <a:t>Can be used in three ways</a:t>
            </a:r>
          </a:p>
          <a:p>
            <a:pPr lvl="1" algn="just">
              <a:lnSpc>
                <a:spcPct val="90000"/>
              </a:lnSpc>
            </a:pPr>
            <a:r>
              <a:rPr lang="en-US" sz="2400" smtClean="0"/>
              <a:t>A reference can be passed to a function</a:t>
            </a:r>
          </a:p>
          <a:p>
            <a:pPr lvl="1" algn="just">
              <a:lnSpc>
                <a:spcPct val="90000"/>
              </a:lnSpc>
            </a:pPr>
            <a:r>
              <a:rPr lang="en-US" sz="2400" smtClean="0"/>
              <a:t>A reference can be returned by a function</a:t>
            </a:r>
          </a:p>
          <a:p>
            <a:pPr lvl="1" algn="just">
              <a:lnSpc>
                <a:spcPct val="90000"/>
              </a:lnSpc>
            </a:pPr>
            <a:r>
              <a:rPr lang="en-US" sz="2400" smtClean="0"/>
              <a:t>An independent reference can be created</a:t>
            </a:r>
          </a:p>
          <a:p>
            <a:pPr algn="just">
              <a:lnSpc>
                <a:spcPct val="90000"/>
              </a:lnSpc>
            </a:pPr>
            <a:r>
              <a:rPr lang="en-US" smtClean="0"/>
              <a:t>Reference variables are declared using the &amp; symbol</a:t>
            </a:r>
          </a:p>
          <a:p>
            <a:pPr lvl="1" algn="just">
              <a:lnSpc>
                <a:spcPct val="90000"/>
              </a:lnSpc>
            </a:pPr>
            <a:r>
              <a:rPr lang="en-US" sz="2400" smtClean="0"/>
              <a:t>void f(int &amp;n);</a:t>
            </a:r>
          </a:p>
          <a:p>
            <a:pPr algn="just">
              <a:lnSpc>
                <a:spcPct val="90000"/>
              </a:lnSpc>
            </a:pPr>
            <a:r>
              <a:rPr lang="en-US" smtClean="0"/>
              <a:t>Unlike pointers, once a reference becomes associated with a variable, it cannot refer to other variables</a:t>
            </a:r>
          </a:p>
        </p:txBody>
      </p:sp>
      <p:sp>
        <p:nvSpPr>
          <p:cNvPr id="9220" name="Slide Number Placeholder 4"/>
          <p:cNvSpPr>
            <a:spLocks noGrp="1"/>
          </p:cNvSpPr>
          <p:nvPr>
            <p:ph type="sldNum" sz="quarter" idx="4294967295"/>
          </p:nvPr>
        </p:nvSpPr>
        <p:spPr bwMode="auto">
          <a:xfrm>
            <a:off x="8129588" y="5734050"/>
            <a:ext cx="609600" cy="5207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9FD39FC5-CD0F-496B-8649-A45C94332AC3}" type="slidenum">
              <a:rPr lang="en-US">
                <a:latin typeface="Arial" pitchFamily="34" charset="0"/>
              </a:rPr>
              <a:pPr/>
              <a:t>18</a:t>
            </a:fld>
            <a:endParaRPr lang="en-US"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4000" b="1" i="1" smtClean="0"/>
              <a:t>References</a:t>
            </a:r>
            <a:endParaRPr lang="en-US" sz="4000" smtClean="0"/>
          </a:p>
        </p:txBody>
      </p:sp>
      <p:sp>
        <p:nvSpPr>
          <p:cNvPr id="10243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5876688B-C705-4025-AB48-154C334D06D0}" type="slidenum">
              <a:rPr lang="en-US">
                <a:latin typeface="Arial" pitchFamily="34" charset="0"/>
              </a:rPr>
              <a:pPr/>
              <a:t>19</a:t>
            </a:fld>
            <a:endParaRPr lang="en-US">
              <a:latin typeface="Arial" pitchFamily="34" charset="0"/>
            </a:endParaRPr>
          </a:p>
        </p:txBody>
      </p:sp>
      <p:sp>
        <p:nvSpPr>
          <p:cNvPr id="10244" name="Rectangle 4"/>
          <p:cNvSpPr>
            <a:spLocks noGrp="1" noChangeArrowheads="1"/>
          </p:cNvSpPr>
          <p:nvPr>
            <p:ph sz="quarter" idx="1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b="1" smtClean="0"/>
              <a:t>Using pointer </a:t>
            </a:r>
            <a:r>
              <a:rPr lang="en-US" smtClean="0"/>
              <a:t>- </a:t>
            </a:r>
          </a:p>
          <a:p>
            <a:pPr lvl="1">
              <a:lnSpc>
                <a:spcPct val="90000"/>
              </a:lnSpc>
              <a:buFont typeface="Arial" pitchFamily="34" charset="0"/>
              <a:buNone/>
            </a:pPr>
            <a:r>
              <a:rPr lang="en-US" smtClean="0"/>
              <a:t>void f(int *n) {</a:t>
            </a:r>
          </a:p>
          <a:p>
            <a:pPr lvl="1">
              <a:lnSpc>
                <a:spcPct val="90000"/>
              </a:lnSpc>
              <a:buFont typeface="Arial" pitchFamily="34" charset="0"/>
              <a:buNone/>
            </a:pPr>
            <a:r>
              <a:rPr lang="en-US" smtClean="0"/>
              <a:t>   *n = 100;</a:t>
            </a:r>
          </a:p>
          <a:p>
            <a:pPr lvl="1">
              <a:lnSpc>
                <a:spcPct val="90000"/>
              </a:lnSpc>
              <a:buFont typeface="Arial" pitchFamily="34" charset="0"/>
              <a:buNone/>
            </a:pPr>
            <a:r>
              <a:rPr lang="en-US" smtClean="0"/>
              <a:t>}</a:t>
            </a:r>
          </a:p>
          <a:p>
            <a:pPr lvl="1">
              <a:lnSpc>
                <a:spcPct val="90000"/>
              </a:lnSpc>
              <a:buFont typeface="Arial" pitchFamily="34" charset="0"/>
              <a:buNone/>
            </a:pPr>
            <a:r>
              <a:rPr lang="en-US" smtClean="0"/>
              <a:t>void main() {</a:t>
            </a:r>
          </a:p>
          <a:p>
            <a:pPr lvl="1">
              <a:lnSpc>
                <a:spcPct val="90000"/>
              </a:lnSpc>
              <a:buFont typeface="Arial" pitchFamily="34" charset="0"/>
              <a:buNone/>
            </a:pPr>
            <a:r>
              <a:rPr lang="en-US" smtClean="0"/>
              <a:t>   int i = 0;</a:t>
            </a:r>
          </a:p>
          <a:p>
            <a:pPr lvl="1">
              <a:lnSpc>
                <a:spcPct val="90000"/>
              </a:lnSpc>
              <a:buFont typeface="Arial" pitchFamily="34" charset="0"/>
              <a:buNone/>
            </a:pPr>
            <a:r>
              <a:rPr lang="en-US" smtClean="0"/>
              <a:t>   f(&amp;i);</a:t>
            </a:r>
          </a:p>
          <a:p>
            <a:pPr lvl="1">
              <a:lnSpc>
                <a:spcPct val="90000"/>
              </a:lnSpc>
              <a:buFont typeface="Arial" pitchFamily="34" charset="0"/>
              <a:buNone/>
            </a:pPr>
            <a:r>
              <a:rPr lang="en-US" smtClean="0"/>
              <a:t>   cout &lt;&lt; i; // 100</a:t>
            </a:r>
          </a:p>
          <a:p>
            <a:pPr lvl="1">
              <a:lnSpc>
                <a:spcPct val="90000"/>
              </a:lnSpc>
              <a:buFont typeface="Arial" pitchFamily="34" charset="0"/>
              <a:buNone/>
            </a:pPr>
            <a:r>
              <a:rPr lang="en-US" smtClean="0"/>
              <a:t>}</a:t>
            </a:r>
          </a:p>
        </p:txBody>
      </p:sp>
      <p:sp>
        <p:nvSpPr>
          <p:cNvPr id="10245" name="Rectangle 5"/>
          <p:cNvSpPr>
            <a:spLocks noGrp="1" noChangeArrowheads="1"/>
          </p:cNvSpPr>
          <p:nvPr>
            <p:ph sz="quarter" idx="2"/>
          </p:nvPr>
        </p:nvSpPr>
        <p:spPr>
          <a:xfrm>
            <a:off x="4270375" y="1600200"/>
            <a:ext cx="3657600" cy="4572000"/>
          </a:xfrm>
          <a:ln>
            <a:solidFill>
              <a:schemeClr val="tx1"/>
            </a:solidFill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b="1" smtClean="0"/>
              <a:t>Using reference </a:t>
            </a:r>
            <a:r>
              <a:rPr lang="en-US" smtClean="0"/>
              <a:t>-</a:t>
            </a:r>
          </a:p>
          <a:p>
            <a:pPr lvl="1">
              <a:lnSpc>
                <a:spcPct val="90000"/>
              </a:lnSpc>
              <a:buFont typeface="Arial" pitchFamily="34" charset="0"/>
              <a:buNone/>
            </a:pPr>
            <a:r>
              <a:rPr lang="en-US" smtClean="0"/>
              <a:t>void f(int &amp;n) {</a:t>
            </a:r>
          </a:p>
          <a:p>
            <a:pPr lvl="1">
              <a:lnSpc>
                <a:spcPct val="90000"/>
              </a:lnSpc>
              <a:buFont typeface="Arial" pitchFamily="34" charset="0"/>
              <a:buNone/>
            </a:pPr>
            <a:r>
              <a:rPr lang="en-US" smtClean="0"/>
              <a:t>    n = 100;</a:t>
            </a:r>
          </a:p>
          <a:p>
            <a:pPr lvl="1">
              <a:lnSpc>
                <a:spcPct val="90000"/>
              </a:lnSpc>
              <a:buFont typeface="Arial" pitchFamily="34" charset="0"/>
              <a:buNone/>
            </a:pPr>
            <a:r>
              <a:rPr lang="en-US" smtClean="0"/>
              <a:t>}</a:t>
            </a:r>
          </a:p>
          <a:p>
            <a:pPr lvl="1">
              <a:lnSpc>
                <a:spcPct val="90000"/>
              </a:lnSpc>
              <a:buFont typeface="Arial" pitchFamily="34" charset="0"/>
              <a:buNone/>
            </a:pPr>
            <a:r>
              <a:rPr lang="en-US" smtClean="0"/>
              <a:t>void main() {</a:t>
            </a:r>
          </a:p>
          <a:p>
            <a:pPr lvl="1">
              <a:lnSpc>
                <a:spcPct val="90000"/>
              </a:lnSpc>
              <a:buFont typeface="Arial" pitchFamily="34" charset="0"/>
              <a:buNone/>
            </a:pPr>
            <a:r>
              <a:rPr lang="en-US" smtClean="0"/>
              <a:t>   int i = 0;</a:t>
            </a:r>
          </a:p>
          <a:p>
            <a:pPr lvl="1">
              <a:lnSpc>
                <a:spcPct val="90000"/>
              </a:lnSpc>
              <a:buFont typeface="Arial" pitchFamily="34" charset="0"/>
              <a:buNone/>
            </a:pPr>
            <a:r>
              <a:rPr lang="en-US" smtClean="0"/>
              <a:t>   f(i);</a:t>
            </a:r>
          </a:p>
          <a:p>
            <a:pPr lvl="1">
              <a:lnSpc>
                <a:spcPct val="90000"/>
              </a:lnSpc>
              <a:buFont typeface="Arial" pitchFamily="34" charset="0"/>
              <a:buNone/>
            </a:pPr>
            <a:r>
              <a:rPr lang="en-US" smtClean="0"/>
              <a:t>   cout &lt;&lt; i; // 100</a:t>
            </a:r>
          </a:p>
          <a:p>
            <a:pPr lvl="1">
              <a:lnSpc>
                <a:spcPct val="90000"/>
              </a:lnSpc>
              <a:buFont typeface="Arial" pitchFamily="34" charset="0"/>
              <a:buNone/>
            </a:pPr>
            <a:r>
              <a:rPr lang="en-US" smtClean="0"/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b="1" i="1" smtClean="0"/>
              <a:t>Arrays of Objects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algn="just" eaLnBrk="1" hangingPunct="1">
              <a:lnSpc>
                <a:spcPct val="90000"/>
              </a:lnSpc>
            </a:pPr>
            <a:r>
              <a:rPr lang="en-US" sz="2400" smtClean="0"/>
              <a:t>Arrays of objects of class can be declared just like other variables.</a:t>
            </a:r>
          </a:p>
          <a:p>
            <a:pPr lvl="1" algn="just" eaLnBrk="1" hangingPunct="1">
              <a:lnSpc>
                <a:spcPct val="90000"/>
              </a:lnSpc>
            </a:pPr>
            <a:r>
              <a:rPr lang="en-US" sz="2400" smtClean="0"/>
              <a:t>class A{ … };</a:t>
            </a:r>
          </a:p>
          <a:p>
            <a:pPr lvl="1" algn="just" eaLnBrk="1" hangingPunct="1">
              <a:lnSpc>
                <a:spcPct val="90000"/>
              </a:lnSpc>
            </a:pPr>
            <a:r>
              <a:rPr lang="en-US" sz="2400" smtClean="0"/>
              <a:t>A ob[4];</a:t>
            </a:r>
          </a:p>
          <a:p>
            <a:pPr lvl="1" algn="just" eaLnBrk="1" hangingPunct="1">
              <a:lnSpc>
                <a:spcPct val="90000"/>
              </a:lnSpc>
            </a:pPr>
            <a:r>
              <a:rPr lang="en-US" sz="2400" smtClean="0"/>
              <a:t>ob[0].f1();   </a:t>
            </a:r>
            <a:r>
              <a:rPr lang="en-US" sz="2400" b="1" i="1" smtClean="0"/>
              <a:t>// let  f1 is public in A</a:t>
            </a:r>
          </a:p>
          <a:p>
            <a:pPr lvl="1" algn="just" eaLnBrk="1" hangingPunct="1">
              <a:lnSpc>
                <a:spcPct val="90000"/>
              </a:lnSpc>
            </a:pPr>
            <a:r>
              <a:rPr lang="en-US" sz="2400" smtClean="0"/>
              <a:t>ob[3].x = 3; </a:t>
            </a:r>
            <a:r>
              <a:rPr lang="en-US" sz="2400" b="1" i="1" smtClean="0"/>
              <a:t>// let  x is public in A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sz="2400" smtClean="0"/>
              <a:t>In this example, all the objects of the array are initialized using the default constructor of </a:t>
            </a:r>
            <a:r>
              <a:rPr lang="en-US" sz="2400" b="1" smtClean="0"/>
              <a:t>A</a:t>
            </a:r>
            <a:r>
              <a:rPr lang="en-US" sz="2400" smtClean="0"/>
              <a:t>.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sz="2400" smtClean="0"/>
              <a:t>If </a:t>
            </a:r>
            <a:r>
              <a:rPr lang="en-US" sz="2400" b="1" smtClean="0"/>
              <a:t>A</a:t>
            </a:r>
            <a:r>
              <a:rPr lang="en-US" sz="2400" smtClean="0"/>
              <a:t> does not have a default constructor, then the above array declaration statement will produce compiler error.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8F7AFBB4-063A-4BAD-922E-D3B42CD1AA74}" type="slidenum">
              <a:rPr lang="en-US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4000" b="1" i="1" smtClean="0"/>
              <a:t>References</a:t>
            </a:r>
            <a:endParaRPr lang="en-US" sz="4000" b="1" i="1" u="sng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algn="just">
              <a:lnSpc>
                <a:spcPct val="90000"/>
              </a:lnSpc>
            </a:pPr>
            <a:r>
              <a:rPr lang="en-US" dirty="0" smtClean="0"/>
              <a:t>A reference parameter fully automates the call-by-reference parameter passing mechanism</a:t>
            </a:r>
          </a:p>
          <a:p>
            <a:pPr lvl="1" algn="just">
              <a:lnSpc>
                <a:spcPct val="90000"/>
              </a:lnSpc>
            </a:pPr>
            <a:endParaRPr lang="en-US" sz="2400" dirty="0" smtClean="0"/>
          </a:p>
          <a:p>
            <a:pPr lvl="1" algn="just">
              <a:lnSpc>
                <a:spcPct val="90000"/>
              </a:lnSpc>
            </a:pPr>
            <a:r>
              <a:rPr lang="en-US" sz="2400" dirty="0" smtClean="0"/>
              <a:t>No need to use the address operator (&amp;) while calling a function taking reference parameter</a:t>
            </a:r>
          </a:p>
          <a:p>
            <a:pPr lvl="1" algn="just">
              <a:lnSpc>
                <a:spcPct val="90000"/>
              </a:lnSpc>
            </a:pPr>
            <a:endParaRPr lang="en-US" sz="2400" dirty="0" smtClean="0"/>
          </a:p>
          <a:p>
            <a:pPr lvl="1" algn="just">
              <a:lnSpc>
                <a:spcPct val="90000"/>
              </a:lnSpc>
            </a:pPr>
            <a:r>
              <a:rPr lang="en-US" sz="2400" dirty="0" smtClean="0"/>
              <a:t>Inside a function that takes a reference parameter, the passed variable can be accessed without using the indirection operator (*)</a:t>
            </a:r>
          </a:p>
        </p:txBody>
      </p:sp>
      <p:sp>
        <p:nvSpPr>
          <p:cNvPr id="11268" name="Slide Number Placeholder 4"/>
          <p:cNvSpPr>
            <a:spLocks noGrp="1"/>
          </p:cNvSpPr>
          <p:nvPr>
            <p:ph type="sldNum" sz="quarter" idx="4294967295"/>
          </p:nvPr>
        </p:nvSpPr>
        <p:spPr bwMode="auto">
          <a:xfrm>
            <a:off x="8129588" y="5734050"/>
            <a:ext cx="609600" cy="5207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BA4A50E7-059B-4F5D-9879-78B4D2FE9C46}" type="slidenum">
              <a:rPr lang="en-US">
                <a:latin typeface="Arial" pitchFamily="34" charset="0"/>
              </a:rPr>
              <a:pPr/>
              <a:t>20</a:t>
            </a:fld>
            <a:endParaRPr lang="en-US"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4000" b="1" i="1" smtClean="0"/>
              <a:t>References</a:t>
            </a:r>
            <a:endParaRPr lang="en-US" sz="4000" b="1" i="1" u="sng" smtClean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90000"/>
              </a:lnSpc>
            </a:pPr>
            <a:r>
              <a:rPr lang="en-US" b="1" dirty="0" smtClean="0"/>
              <a:t>Advantages</a:t>
            </a:r>
          </a:p>
          <a:p>
            <a:pPr lvl="1" algn="just">
              <a:lnSpc>
                <a:spcPct val="90000"/>
              </a:lnSpc>
            </a:pPr>
            <a:r>
              <a:rPr lang="en-US" sz="2400" dirty="0" smtClean="0"/>
              <a:t>The address is automatically passed</a:t>
            </a:r>
          </a:p>
          <a:p>
            <a:pPr lvl="1" algn="just">
              <a:lnSpc>
                <a:spcPct val="90000"/>
              </a:lnSpc>
            </a:pPr>
            <a:endParaRPr lang="en-US" sz="2400" dirty="0" smtClean="0"/>
          </a:p>
          <a:p>
            <a:pPr lvl="1" algn="just">
              <a:lnSpc>
                <a:spcPct val="90000"/>
              </a:lnSpc>
            </a:pPr>
            <a:r>
              <a:rPr lang="en-US" sz="2400" dirty="0" smtClean="0"/>
              <a:t>Reduces use of ‘&amp;’ and ‘*’</a:t>
            </a:r>
          </a:p>
          <a:p>
            <a:pPr lvl="1" algn="just">
              <a:lnSpc>
                <a:spcPct val="90000"/>
              </a:lnSpc>
            </a:pPr>
            <a:endParaRPr lang="en-US" sz="2400" dirty="0" smtClean="0"/>
          </a:p>
          <a:p>
            <a:pPr lvl="1" algn="just">
              <a:lnSpc>
                <a:spcPct val="90000"/>
              </a:lnSpc>
            </a:pPr>
            <a:r>
              <a:rPr lang="en-US" sz="2400" dirty="0" smtClean="0"/>
              <a:t>When objects are passed to functions using references, no copy is made</a:t>
            </a:r>
          </a:p>
          <a:p>
            <a:pPr lvl="2" algn="just">
              <a:lnSpc>
                <a:spcPct val="90000"/>
              </a:lnSpc>
            </a:pPr>
            <a:endParaRPr lang="en-US" sz="2400" dirty="0" smtClean="0"/>
          </a:p>
          <a:p>
            <a:pPr lvl="2" algn="just">
              <a:lnSpc>
                <a:spcPct val="90000"/>
              </a:lnSpc>
            </a:pPr>
            <a:r>
              <a:rPr lang="en-US" sz="2400" dirty="0" smtClean="0"/>
              <a:t>Hence destructors are not called when the functions ends</a:t>
            </a:r>
          </a:p>
          <a:p>
            <a:pPr lvl="2" algn="just">
              <a:lnSpc>
                <a:spcPct val="90000"/>
              </a:lnSpc>
            </a:pPr>
            <a:endParaRPr lang="en-US" sz="2400" dirty="0" smtClean="0"/>
          </a:p>
          <a:p>
            <a:pPr lvl="2" algn="just">
              <a:lnSpc>
                <a:spcPct val="90000"/>
              </a:lnSpc>
            </a:pPr>
            <a:r>
              <a:rPr lang="en-US" sz="2400" dirty="0" smtClean="0"/>
              <a:t>Eliminates the troubles associated with multiple destructor calls for the same object</a:t>
            </a:r>
          </a:p>
        </p:txBody>
      </p:sp>
      <p:sp>
        <p:nvSpPr>
          <p:cNvPr id="12292" name="Slide Number Placeholder 4"/>
          <p:cNvSpPr>
            <a:spLocks noGrp="1"/>
          </p:cNvSpPr>
          <p:nvPr>
            <p:ph type="sldNum" sz="quarter" idx="4294967295"/>
          </p:nvPr>
        </p:nvSpPr>
        <p:spPr bwMode="auto">
          <a:xfrm>
            <a:off x="8129588" y="5734050"/>
            <a:ext cx="609600" cy="5207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5735A3B6-AA12-4043-8DF0-101C8B76AEF5}" type="slidenum">
              <a:rPr lang="en-US">
                <a:latin typeface="Arial" pitchFamily="34" charset="0"/>
              </a:rPr>
              <a:pPr/>
              <a:t>21</a:t>
            </a:fld>
            <a:endParaRPr lang="en-US"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000" b="1" i="1" smtClean="0"/>
              <a:t>Passing References to Objects</a:t>
            </a:r>
            <a:endParaRPr lang="en-US" sz="4000" b="1" i="1" u="sng" smtClean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algn="just"/>
            <a:r>
              <a:rPr lang="en-US" dirty="0" smtClean="0"/>
              <a:t>We can pass objects to functions using references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No copy is made, destructor is not called when the function ends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As reference is not a pointer, we use the dot operator (.) to access members through an object reference</a:t>
            </a:r>
          </a:p>
        </p:txBody>
      </p:sp>
      <p:sp>
        <p:nvSpPr>
          <p:cNvPr id="13316" name="Slide Number Placeholder 4"/>
          <p:cNvSpPr>
            <a:spLocks noGrp="1"/>
          </p:cNvSpPr>
          <p:nvPr>
            <p:ph type="sldNum" sz="quarter" idx="4294967295"/>
          </p:nvPr>
        </p:nvSpPr>
        <p:spPr bwMode="auto">
          <a:xfrm>
            <a:off x="8129588" y="5734050"/>
            <a:ext cx="609600" cy="5207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96EF890F-A0EC-4496-AE28-2A06F5A08626}" type="slidenum">
              <a:rPr lang="en-US">
                <a:latin typeface="Arial" pitchFamily="34" charset="0"/>
              </a:rPr>
              <a:pPr/>
              <a:t>22</a:t>
            </a:fld>
            <a:endParaRPr lang="en-US"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000" b="1" i="1" smtClean="0"/>
              <a:t>Passing References to Objects</a:t>
            </a:r>
            <a:endParaRPr lang="en-US" sz="4000" smtClean="0"/>
          </a:p>
        </p:txBody>
      </p:sp>
      <p:sp>
        <p:nvSpPr>
          <p:cNvPr id="14339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6E4B79D2-EA42-49CE-8258-053A6B4A49B7}" type="slidenum">
              <a:rPr lang="en-US">
                <a:latin typeface="Arial" pitchFamily="34" charset="0"/>
              </a:rPr>
              <a:pPr/>
              <a:t>23</a:t>
            </a:fld>
            <a:endParaRPr lang="en-US">
              <a:latin typeface="Arial" pitchFamily="34" charset="0"/>
            </a:endParaRPr>
          </a:p>
        </p:txBody>
      </p:sp>
      <p:sp>
        <p:nvSpPr>
          <p:cNvPr id="7171" name="Rectangle 4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4038600" cy="4800600"/>
          </a:xfrm>
          <a:ln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pPr marL="274320" indent="-274320" fontAlgn="auto">
              <a:lnSpc>
                <a:spcPct val="80000"/>
              </a:lnSpc>
              <a:spcAft>
                <a:spcPts val="0"/>
              </a:spcAft>
              <a:buFont typeface="Arial" charset="0"/>
              <a:buNone/>
              <a:defRPr/>
            </a:pPr>
            <a:r>
              <a:rPr lang="en-US" sz="2000" smtClean="0"/>
              <a:t>class myclass {</a:t>
            </a:r>
          </a:p>
          <a:p>
            <a:pPr marL="274320" indent="-274320" fontAlgn="auto">
              <a:lnSpc>
                <a:spcPct val="80000"/>
              </a:lnSpc>
              <a:spcAft>
                <a:spcPts val="0"/>
              </a:spcAft>
              <a:buFont typeface="Arial" charset="0"/>
              <a:buNone/>
              <a:defRPr/>
            </a:pPr>
            <a:r>
              <a:rPr lang="en-US" sz="2000" smtClean="0"/>
              <a:t>   int x;</a:t>
            </a:r>
          </a:p>
          <a:p>
            <a:pPr marL="274320" indent="-274320" fontAlgn="auto">
              <a:lnSpc>
                <a:spcPct val="80000"/>
              </a:lnSpc>
              <a:spcAft>
                <a:spcPts val="0"/>
              </a:spcAft>
              <a:buFont typeface="Arial" charset="0"/>
              <a:buNone/>
              <a:defRPr/>
            </a:pPr>
            <a:r>
              <a:rPr lang="en-US" sz="2000" smtClean="0"/>
              <a:t>public:</a:t>
            </a:r>
          </a:p>
          <a:p>
            <a:pPr marL="274320" indent="-274320" fontAlgn="auto">
              <a:lnSpc>
                <a:spcPct val="80000"/>
              </a:lnSpc>
              <a:spcAft>
                <a:spcPts val="0"/>
              </a:spcAft>
              <a:buFont typeface="Arial" charset="0"/>
              <a:buNone/>
              <a:defRPr/>
            </a:pPr>
            <a:r>
              <a:rPr lang="en-US" sz="2000" smtClean="0"/>
              <a:t>   myclass() {</a:t>
            </a:r>
          </a:p>
          <a:p>
            <a:pPr marL="274320" indent="-274320" fontAlgn="auto">
              <a:lnSpc>
                <a:spcPct val="80000"/>
              </a:lnSpc>
              <a:spcAft>
                <a:spcPts val="0"/>
              </a:spcAft>
              <a:buFont typeface="Arial" charset="0"/>
              <a:buNone/>
              <a:defRPr/>
            </a:pPr>
            <a:r>
              <a:rPr lang="en-US" sz="2000" smtClean="0"/>
              <a:t>      x = 0;</a:t>
            </a:r>
          </a:p>
          <a:p>
            <a:pPr marL="274320" indent="-274320" fontAlgn="auto">
              <a:lnSpc>
                <a:spcPct val="80000"/>
              </a:lnSpc>
              <a:spcAft>
                <a:spcPts val="0"/>
              </a:spcAft>
              <a:buFont typeface="Arial" charset="0"/>
              <a:buNone/>
              <a:defRPr/>
            </a:pPr>
            <a:r>
              <a:rPr lang="en-US" sz="2000" smtClean="0"/>
              <a:t>      cout &lt;&lt; “Constructing\n”;</a:t>
            </a:r>
          </a:p>
          <a:p>
            <a:pPr marL="274320" indent="-274320" fontAlgn="auto">
              <a:lnSpc>
                <a:spcPct val="80000"/>
              </a:lnSpc>
              <a:spcAft>
                <a:spcPts val="0"/>
              </a:spcAft>
              <a:buFont typeface="Arial" charset="0"/>
              <a:buNone/>
              <a:defRPr/>
            </a:pPr>
            <a:r>
              <a:rPr lang="en-US" sz="2000" smtClean="0"/>
              <a:t>   }</a:t>
            </a:r>
          </a:p>
          <a:p>
            <a:pPr marL="274320" indent="-274320" fontAlgn="auto">
              <a:lnSpc>
                <a:spcPct val="80000"/>
              </a:lnSpc>
              <a:spcAft>
                <a:spcPts val="0"/>
              </a:spcAft>
              <a:buFont typeface="Arial" charset="0"/>
              <a:buNone/>
              <a:defRPr/>
            </a:pPr>
            <a:r>
              <a:rPr lang="en-US" sz="2000" smtClean="0"/>
              <a:t>   ~myclass() {</a:t>
            </a:r>
          </a:p>
          <a:p>
            <a:pPr marL="274320" indent="-274320" fontAlgn="auto">
              <a:lnSpc>
                <a:spcPct val="80000"/>
              </a:lnSpc>
              <a:spcAft>
                <a:spcPts val="0"/>
              </a:spcAft>
              <a:buFont typeface="Arial" charset="0"/>
              <a:buNone/>
              <a:defRPr/>
            </a:pPr>
            <a:r>
              <a:rPr lang="en-US" sz="2000" smtClean="0"/>
              <a:t>      cout &lt;&lt; “Destructing\n”;</a:t>
            </a:r>
          </a:p>
          <a:p>
            <a:pPr marL="274320" indent="-274320" fontAlgn="auto">
              <a:lnSpc>
                <a:spcPct val="80000"/>
              </a:lnSpc>
              <a:spcAft>
                <a:spcPts val="0"/>
              </a:spcAft>
              <a:buFont typeface="Arial" charset="0"/>
              <a:buNone/>
              <a:defRPr/>
            </a:pPr>
            <a:r>
              <a:rPr lang="en-US" sz="2000" smtClean="0"/>
              <a:t>   }</a:t>
            </a:r>
          </a:p>
          <a:p>
            <a:pPr marL="274320" indent="-274320" fontAlgn="auto">
              <a:lnSpc>
                <a:spcPct val="80000"/>
              </a:lnSpc>
              <a:spcAft>
                <a:spcPts val="0"/>
              </a:spcAft>
              <a:buFont typeface="Arial" charset="0"/>
              <a:buNone/>
              <a:defRPr/>
            </a:pPr>
            <a:r>
              <a:rPr lang="en-US" sz="2000" smtClean="0"/>
              <a:t>   void setx(int n) { x = n; }</a:t>
            </a:r>
          </a:p>
          <a:p>
            <a:pPr marL="274320" indent="-274320" fontAlgn="auto">
              <a:lnSpc>
                <a:spcPct val="80000"/>
              </a:lnSpc>
              <a:spcAft>
                <a:spcPts val="0"/>
              </a:spcAft>
              <a:buFont typeface="Arial" charset="0"/>
              <a:buNone/>
              <a:defRPr/>
            </a:pPr>
            <a:r>
              <a:rPr lang="en-US" sz="2000" smtClean="0"/>
              <a:t>   int getx() { return x; }</a:t>
            </a:r>
          </a:p>
          <a:p>
            <a:pPr marL="274320" indent="-274320" fontAlgn="auto">
              <a:lnSpc>
                <a:spcPct val="80000"/>
              </a:lnSpc>
              <a:spcAft>
                <a:spcPts val="0"/>
              </a:spcAft>
              <a:buFont typeface="Arial" charset="0"/>
              <a:buNone/>
              <a:defRPr/>
            </a:pPr>
            <a:r>
              <a:rPr lang="en-US" sz="2000" smtClean="0"/>
              <a:t>};</a:t>
            </a:r>
          </a:p>
          <a:p>
            <a:pPr marL="274320" indent="-274320" fontAlgn="auto">
              <a:lnSpc>
                <a:spcPct val="80000"/>
              </a:lnSpc>
              <a:spcAft>
                <a:spcPts val="0"/>
              </a:spcAft>
              <a:buFont typeface="Arial" charset="0"/>
              <a:buNone/>
              <a:defRPr/>
            </a:pPr>
            <a:r>
              <a:rPr lang="en-US" sz="2000" smtClean="0"/>
              <a:t>void f(myclass &amp;o) {</a:t>
            </a:r>
          </a:p>
          <a:p>
            <a:pPr marL="274320" indent="-274320" fontAlgn="auto">
              <a:lnSpc>
                <a:spcPct val="80000"/>
              </a:lnSpc>
              <a:spcAft>
                <a:spcPts val="0"/>
              </a:spcAft>
              <a:buFont typeface="Arial" charset="0"/>
              <a:buNone/>
              <a:defRPr/>
            </a:pPr>
            <a:r>
              <a:rPr lang="en-US" sz="2000" smtClean="0"/>
              <a:t>   o.setx(500);</a:t>
            </a:r>
          </a:p>
          <a:p>
            <a:pPr marL="274320" indent="-274320" fontAlgn="auto">
              <a:lnSpc>
                <a:spcPct val="80000"/>
              </a:lnSpc>
              <a:spcAft>
                <a:spcPts val="0"/>
              </a:spcAft>
              <a:buFont typeface="Arial" charset="0"/>
              <a:buNone/>
              <a:defRPr/>
            </a:pPr>
            <a:r>
              <a:rPr lang="en-US" sz="2000" smtClean="0"/>
              <a:t>}</a:t>
            </a:r>
          </a:p>
        </p:txBody>
      </p:sp>
      <p:sp>
        <p:nvSpPr>
          <p:cNvPr id="7172" name="Rectangle 5"/>
          <p:cNvSpPr>
            <a:spLocks noGrp="1" noChangeArrowheads="1"/>
          </p:cNvSpPr>
          <p:nvPr>
            <p:ph sz="quarter" idx="2"/>
          </p:nvPr>
        </p:nvSpPr>
        <p:spPr>
          <a:xfrm>
            <a:off x="4648200" y="1600200"/>
            <a:ext cx="4038600" cy="4800600"/>
          </a:xfrm>
          <a:ln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pPr marL="274320" indent="-274320" fontAlgn="auto">
              <a:lnSpc>
                <a:spcPct val="80000"/>
              </a:lnSpc>
              <a:spcAft>
                <a:spcPts val="0"/>
              </a:spcAft>
              <a:buFont typeface="Arial" charset="0"/>
              <a:buNone/>
              <a:defRPr/>
            </a:pPr>
            <a:r>
              <a:rPr lang="en-US" sz="2000" smtClean="0"/>
              <a:t>void main() {</a:t>
            </a:r>
          </a:p>
          <a:p>
            <a:pPr marL="274320" indent="-274320" fontAlgn="auto">
              <a:lnSpc>
                <a:spcPct val="80000"/>
              </a:lnSpc>
              <a:spcAft>
                <a:spcPts val="0"/>
              </a:spcAft>
              <a:buFont typeface="Arial" charset="0"/>
              <a:buNone/>
              <a:defRPr/>
            </a:pPr>
            <a:r>
              <a:rPr lang="en-US" sz="2000" smtClean="0"/>
              <a:t>   myclass obj;</a:t>
            </a:r>
          </a:p>
          <a:p>
            <a:pPr marL="274320" indent="-274320" fontAlgn="auto">
              <a:lnSpc>
                <a:spcPct val="80000"/>
              </a:lnSpc>
              <a:spcAft>
                <a:spcPts val="0"/>
              </a:spcAft>
              <a:buFont typeface="Arial" charset="0"/>
              <a:buNone/>
              <a:defRPr/>
            </a:pPr>
            <a:r>
              <a:rPr lang="en-US" sz="2000" smtClean="0"/>
              <a:t>   cout &lt;&lt; obj.getx() &lt;&lt; endl;</a:t>
            </a:r>
          </a:p>
          <a:p>
            <a:pPr marL="274320" indent="-274320" fontAlgn="auto">
              <a:lnSpc>
                <a:spcPct val="80000"/>
              </a:lnSpc>
              <a:spcAft>
                <a:spcPts val="0"/>
              </a:spcAft>
              <a:buFont typeface="Arial" charset="0"/>
              <a:buNone/>
              <a:defRPr/>
            </a:pPr>
            <a:r>
              <a:rPr lang="en-US" sz="2000" smtClean="0"/>
              <a:t>   f(obj);</a:t>
            </a:r>
          </a:p>
          <a:p>
            <a:pPr marL="274320" indent="-274320" fontAlgn="auto">
              <a:lnSpc>
                <a:spcPct val="80000"/>
              </a:lnSpc>
              <a:spcAft>
                <a:spcPts val="0"/>
              </a:spcAft>
              <a:buFont typeface="Arial" charset="0"/>
              <a:buNone/>
              <a:defRPr/>
            </a:pPr>
            <a:r>
              <a:rPr lang="en-US" sz="2000" smtClean="0"/>
              <a:t>   cout &lt;&lt; obj.getx() &lt;&lt; endl;</a:t>
            </a:r>
          </a:p>
          <a:p>
            <a:pPr marL="274320" indent="-274320" fontAlgn="auto">
              <a:lnSpc>
                <a:spcPct val="80000"/>
              </a:lnSpc>
              <a:spcAft>
                <a:spcPts val="0"/>
              </a:spcAft>
              <a:buFont typeface="Arial" charset="0"/>
              <a:buNone/>
              <a:defRPr/>
            </a:pPr>
            <a:r>
              <a:rPr lang="en-US" sz="2000" smtClean="0"/>
              <a:t>}</a:t>
            </a:r>
          </a:p>
          <a:p>
            <a:pPr marL="274320" indent="-274320" fontAlgn="auto">
              <a:lnSpc>
                <a:spcPct val="80000"/>
              </a:lnSpc>
              <a:spcAft>
                <a:spcPts val="0"/>
              </a:spcAft>
              <a:buFont typeface="Arial" charset="0"/>
              <a:buNone/>
              <a:defRPr/>
            </a:pPr>
            <a:endParaRPr lang="en-US" sz="2000" smtClean="0"/>
          </a:p>
          <a:p>
            <a:pPr marL="274320" indent="-274320" fontAlgn="auto">
              <a:lnSpc>
                <a:spcPct val="80000"/>
              </a:lnSpc>
              <a:spcAft>
                <a:spcPts val="0"/>
              </a:spcAft>
              <a:buFont typeface="Arial" charset="0"/>
              <a:buNone/>
              <a:defRPr/>
            </a:pPr>
            <a:r>
              <a:rPr lang="en-US" sz="2000" b="1" smtClean="0"/>
              <a:t>Output:</a:t>
            </a:r>
          </a:p>
          <a:p>
            <a:pPr marL="640080" lvl="1" indent="-274320" fontAlgn="auto">
              <a:lnSpc>
                <a:spcPct val="80000"/>
              </a:lnSpc>
              <a:spcAft>
                <a:spcPts val="0"/>
              </a:spcAft>
              <a:buFont typeface="Arial" charset="0"/>
              <a:buNone/>
              <a:defRPr/>
            </a:pPr>
            <a:r>
              <a:rPr lang="en-US" sz="2000" smtClean="0"/>
              <a:t>Constructing</a:t>
            </a:r>
          </a:p>
          <a:p>
            <a:pPr marL="640080" lvl="1" indent="-274320" fontAlgn="auto">
              <a:lnSpc>
                <a:spcPct val="80000"/>
              </a:lnSpc>
              <a:spcAft>
                <a:spcPts val="0"/>
              </a:spcAft>
              <a:buFont typeface="Arial" charset="0"/>
              <a:buNone/>
              <a:defRPr/>
            </a:pPr>
            <a:r>
              <a:rPr lang="en-US" sz="2000" smtClean="0"/>
              <a:t>0</a:t>
            </a:r>
          </a:p>
          <a:p>
            <a:pPr marL="640080" lvl="1" indent="-274320" fontAlgn="auto">
              <a:lnSpc>
                <a:spcPct val="80000"/>
              </a:lnSpc>
              <a:spcAft>
                <a:spcPts val="0"/>
              </a:spcAft>
              <a:buFont typeface="Arial" charset="0"/>
              <a:buNone/>
              <a:defRPr/>
            </a:pPr>
            <a:r>
              <a:rPr lang="en-US" sz="2000" smtClean="0"/>
              <a:t>500</a:t>
            </a:r>
          </a:p>
          <a:p>
            <a:pPr marL="640080" lvl="1" indent="-274320" fontAlgn="auto">
              <a:lnSpc>
                <a:spcPct val="80000"/>
              </a:lnSpc>
              <a:spcAft>
                <a:spcPts val="0"/>
              </a:spcAft>
              <a:buFont typeface="Arial" charset="0"/>
              <a:buNone/>
              <a:defRPr/>
            </a:pPr>
            <a:r>
              <a:rPr lang="en-US" sz="2000" smtClean="0"/>
              <a:t>Destructing</a:t>
            </a:r>
          </a:p>
          <a:p>
            <a:pPr marL="640080" lvl="1" indent="-274320" fontAlgn="auto">
              <a:lnSpc>
                <a:spcPct val="80000"/>
              </a:lnSpc>
              <a:spcAft>
                <a:spcPts val="0"/>
              </a:spcAft>
              <a:buFont typeface="Arial" charset="0"/>
              <a:buNone/>
              <a:defRPr/>
            </a:pPr>
            <a:endParaRPr lang="en-US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4000" b="1" i="1" smtClean="0"/>
              <a:t>Returning References</a:t>
            </a:r>
            <a:endParaRPr lang="en-US" sz="4000" b="1" i="1" u="sng" smtClean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algn="just">
              <a:lnSpc>
                <a:spcPct val="90000"/>
              </a:lnSpc>
            </a:pPr>
            <a:r>
              <a:rPr lang="en-US" smtClean="0"/>
              <a:t>A function can return a reference</a:t>
            </a:r>
          </a:p>
          <a:p>
            <a:pPr algn="just">
              <a:lnSpc>
                <a:spcPct val="90000"/>
              </a:lnSpc>
            </a:pPr>
            <a:r>
              <a:rPr lang="en-US" smtClean="0"/>
              <a:t>Allows a functions to be used on the left side of an assignment statement</a:t>
            </a:r>
          </a:p>
          <a:p>
            <a:pPr algn="just">
              <a:lnSpc>
                <a:spcPct val="90000"/>
              </a:lnSpc>
            </a:pPr>
            <a:r>
              <a:rPr lang="en-US" smtClean="0"/>
              <a:t>But, the object or variable whose reference is returned must not go out of scope</a:t>
            </a:r>
          </a:p>
          <a:p>
            <a:pPr algn="just">
              <a:lnSpc>
                <a:spcPct val="90000"/>
              </a:lnSpc>
            </a:pPr>
            <a:r>
              <a:rPr lang="en-US" smtClean="0"/>
              <a:t>So, we should not return the reference of a local variable</a:t>
            </a:r>
          </a:p>
          <a:p>
            <a:pPr lvl="1" algn="just">
              <a:lnSpc>
                <a:spcPct val="90000"/>
              </a:lnSpc>
            </a:pPr>
            <a:r>
              <a:rPr lang="en-US" sz="2400" smtClean="0"/>
              <a:t>For the same reason, it is not a good practice to return the pointer (address) of a local variable from a function</a:t>
            </a:r>
          </a:p>
        </p:txBody>
      </p:sp>
      <p:sp>
        <p:nvSpPr>
          <p:cNvPr id="15364" name="Slide Number Placeholder 4"/>
          <p:cNvSpPr>
            <a:spLocks noGrp="1"/>
          </p:cNvSpPr>
          <p:nvPr>
            <p:ph type="sldNum" sz="quarter" idx="4294967295"/>
          </p:nvPr>
        </p:nvSpPr>
        <p:spPr bwMode="auto">
          <a:xfrm>
            <a:off x="8129588" y="5734050"/>
            <a:ext cx="609600" cy="5207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1AD496FE-87B0-485D-835E-7C3497DCDF14}" type="slidenum">
              <a:rPr lang="en-US">
                <a:latin typeface="Arial" pitchFamily="34" charset="0"/>
              </a:rPr>
              <a:pPr/>
              <a:t>24</a:t>
            </a:fld>
            <a:endParaRPr lang="en-US"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4000" b="1" i="1" smtClean="0"/>
              <a:t>Returning References</a:t>
            </a:r>
            <a:endParaRPr lang="en-US" sz="4000" smtClean="0"/>
          </a:p>
        </p:txBody>
      </p:sp>
      <p:sp>
        <p:nvSpPr>
          <p:cNvPr id="16387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224E9CF0-359F-4506-AC30-BFA7B34394F1}" type="slidenum">
              <a:rPr lang="en-US">
                <a:latin typeface="Arial" pitchFamily="34" charset="0"/>
              </a:rPr>
              <a:pPr/>
              <a:t>25</a:t>
            </a:fld>
            <a:endParaRPr lang="en-US">
              <a:latin typeface="Arial" pitchFamily="34" charset="0"/>
            </a:endParaRPr>
          </a:p>
        </p:txBody>
      </p:sp>
      <p:sp>
        <p:nvSpPr>
          <p:cNvPr id="16388" name="Rectangle 4"/>
          <p:cNvSpPr>
            <a:spLocks noGrp="1" noChangeArrowheads="1"/>
          </p:cNvSpPr>
          <p:nvPr>
            <p:ph sz="quarter" idx="1"/>
          </p:nvPr>
        </p:nvSpPr>
        <p:spPr>
          <a:xfrm>
            <a:off x="457200" y="1676400"/>
            <a:ext cx="4038600" cy="4648200"/>
          </a:xfrm>
          <a:ln>
            <a:solidFill>
              <a:schemeClr val="tx1"/>
            </a:solidFill>
          </a:ln>
        </p:spPr>
        <p:txBody>
          <a:bodyPr/>
          <a:lstStyle/>
          <a:p>
            <a:pPr algn="just">
              <a:lnSpc>
                <a:spcPct val="90000"/>
              </a:lnSpc>
              <a:buFont typeface="Arial" pitchFamily="34" charset="0"/>
              <a:buNone/>
            </a:pPr>
            <a:r>
              <a:rPr lang="en-US" sz="2000" smtClean="0"/>
              <a:t>int x; // global variable</a:t>
            </a:r>
          </a:p>
          <a:p>
            <a:pPr algn="just">
              <a:lnSpc>
                <a:spcPct val="90000"/>
              </a:lnSpc>
              <a:buFont typeface="Arial" pitchFamily="34" charset="0"/>
              <a:buNone/>
            </a:pPr>
            <a:r>
              <a:rPr lang="en-US" sz="2000" smtClean="0"/>
              <a:t>int &amp;f() {</a:t>
            </a:r>
          </a:p>
          <a:p>
            <a:pPr algn="just">
              <a:lnSpc>
                <a:spcPct val="90000"/>
              </a:lnSpc>
              <a:buFont typeface="Arial" pitchFamily="34" charset="0"/>
              <a:buNone/>
            </a:pPr>
            <a:r>
              <a:rPr lang="en-US" sz="2000" smtClean="0"/>
              <a:t>   return x;</a:t>
            </a:r>
          </a:p>
          <a:p>
            <a:pPr algn="just">
              <a:lnSpc>
                <a:spcPct val="90000"/>
              </a:lnSpc>
              <a:buFont typeface="Arial" pitchFamily="34" charset="0"/>
              <a:buNone/>
            </a:pPr>
            <a:r>
              <a:rPr lang="en-US" sz="2000" smtClean="0"/>
              <a:t>}</a:t>
            </a:r>
          </a:p>
          <a:p>
            <a:pPr algn="just">
              <a:lnSpc>
                <a:spcPct val="90000"/>
              </a:lnSpc>
              <a:buFont typeface="Arial" pitchFamily="34" charset="0"/>
              <a:buNone/>
            </a:pPr>
            <a:r>
              <a:rPr lang="en-US" sz="2000" smtClean="0"/>
              <a:t>void main() {</a:t>
            </a:r>
          </a:p>
          <a:p>
            <a:pPr algn="just">
              <a:lnSpc>
                <a:spcPct val="90000"/>
              </a:lnSpc>
              <a:buFont typeface="Arial" pitchFamily="34" charset="0"/>
              <a:buNone/>
            </a:pPr>
            <a:r>
              <a:rPr lang="en-US" sz="2000" smtClean="0"/>
              <a:t>   x = 1;</a:t>
            </a:r>
          </a:p>
          <a:p>
            <a:pPr algn="just">
              <a:lnSpc>
                <a:spcPct val="90000"/>
              </a:lnSpc>
              <a:buFont typeface="Arial" pitchFamily="34" charset="0"/>
              <a:buNone/>
            </a:pPr>
            <a:r>
              <a:rPr lang="en-US" sz="2000" smtClean="0"/>
              <a:t>   cout &lt;&lt; x &lt;&lt; endl;</a:t>
            </a:r>
          </a:p>
          <a:p>
            <a:pPr algn="just">
              <a:lnSpc>
                <a:spcPct val="90000"/>
              </a:lnSpc>
              <a:buFont typeface="Arial" pitchFamily="34" charset="0"/>
              <a:buNone/>
            </a:pPr>
            <a:r>
              <a:rPr lang="en-US" sz="2000" smtClean="0"/>
              <a:t>   f() = 100;</a:t>
            </a:r>
          </a:p>
          <a:p>
            <a:pPr algn="just">
              <a:lnSpc>
                <a:spcPct val="90000"/>
              </a:lnSpc>
              <a:buFont typeface="Arial" pitchFamily="34" charset="0"/>
              <a:buNone/>
            </a:pPr>
            <a:r>
              <a:rPr lang="en-US" sz="2000" smtClean="0"/>
              <a:t>   cout &lt;&lt; x &lt;&lt; endl;</a:t>
            </a:r>
          </a:p>
          <a:p>
            <a:pPr algn="just">
              <a:lnSpc>
                <a:spcPct val="90000"/>
              </a:lnSpc>
              <a:buFont typeface="Arial" pitchFamily="34" charset="0"/>
              <a:buNone/>
            </a:pPr>
            <a:r>
              <a:rPr lang="en-US" sz="2000" smtClean="0"/>
              <a:t>   x = 2;</a:t>
            </a:r>
          </a:p>
          <a:p>
            <a:pPr algn="just">
              <a:lnSpc>
                <a:spcPct val="90000"/>
              </a:lnSpc>
              <a:buFont typeface="Arial" pitchFamily="34" charset="0"/>
              <a:buNone/>
            </a:pPr>
            <a:r>
              <a:rPr lang="en-US" sz="2000" smtClean="0"/>
              <a:t>   cout &lt;&lt; f() &lt;&lt; endl;</a:t>
            </a:r>
          </a:p>
          <a:p>
            <a:pPr algn="just">
              <a:lnSpc>
                <a:spcPct val="90000"/>
              </a:lnSpc>
              <a:buFont typeface="Arial" pitchFamily="34" charset="0"/>
              <a:buNone/>
            </a:pPr>
            <a:r>
              <a:rPr lang="en-US" sz="2000" smtClean="0"/>
              <a:t>}</a:t>
            </a:r>
          </a:p>
        </p:txBody>
      </p:sp>
      <p:sp>
        <p:nvSpPr>
          <p:cNvPr id="16389" name="Rectangle 5"/>
          <p:cNvSpPr>
            <a:spLocks noGrp="1" noChangeArrowheads="1"/>
          </p:cNvSpPr>
          <p:nvPr>
            <p:ph sz="quarter" idx="2"/>
          </p:nvPr>
        </p:nvSpPr>
        <p:spPr>
          <a:xfrm>
            <a:off x="4648200" y="1676400"/>
            <a:ext cx="4038600" cy="4648200"/>
          </a:xfrm>
          <a:ln>
            <a:solidFill>
              <a:schemeClr val="tx1"/>
            </a:solidFill>
          </a:ln>
        </p:spPr>
        <p:txBody>
          <a:bodyPr/>
          <a:lstStyle/>
          <a:p>
            <a:pPr algn="just">
              <a:lnSpc>
                <a:spcPct val="90000"/>
              </a:lnSpc>
              <a:buFont typeface="Arial" pitchFamily="34" charset="0"/>
              <a:buNone/>
            </a:pPr>
            <a:r>
              <a:rPr lang="en-US" sz="2000" b="1" smtClean="0"/>
              <a:t>Output</a:t>
            </a:r>
            <a:r>
              <a:rPr lang="en-US" sz="2000" smtClean="0"/>
              <a:t>:</a:t>
            </a:r>
          </a:p>
          <a:p>
            <a:pPr lvl="1" algn="just">
              <a:lnSpc>
                <a:spcPct val="90000"/>
              </a:lnSpc>
              <a:buFont typeface="Arial" pitchFamily="34" charset="0"/>
              <a:buNone/>
            </a:pPr>
            <a:r>
              <a:rPr lang="en-US" sz="2000" smtClean="0"/>
              <a:t>1</a:t>
            </a:r>
          </a:p>
          <a:p>
            <a:pPr lvl="1" algn="just">
              <a:lnSpc>
                <a:spcPct val="90000"/>
              </a:lnSpc>
              <a:buFont typeface="Arial" pitchFamily="34" charset="0"/>
              <a:buNone/>
            </a:pPr>
            <a:r>
              <a:rPr lang="en-US" sz="2000" smtClean="0"/>
              <a:t>100</a:t>
            </a:r>
          </a:p>
          <a:p>
            <a:pPr lvl="1" algn="just">
              <a:lnSpc>
                <a:spcPct val="90000"/>
              </a:lnSpc>
              <a:buFont typeface="Arial" pitchFamily="34" charset="0"/>
              <a:buNone/>
            </a:pPr>
            <a:r>
              <a:rPr lang="en-US" sz="2000" smtClean="0"/>
              <a:t>2</a:t>
            </a:r>
          </a:p>
          <a:p>
            <a:pPr algn="just">
              <a:lnSpc>
                <a:spcPct val="90000"/>
              </a:lnSpc>
              <a:buFont typeface="Arial" pitchFamily="34" charset="0"/>
              <a:buNone/>
            </a:pPr>
            <a:r>
              <a:rPr lang="en-US" sz="2000" smtClean="0"/>
              <a:t>So, here f() can be used to both set the value of x and read the value of x</a:t>
            </a:r>
          </a:p>
          <a:p>
            <a:pPr algn="just">
              <a:lnSpc>
                <a:spcPct val="90000"/>
              </a:lnSpc>
              <a:buFont typeface="Arial" pitchFamily="34" charset="0"/>
              <a:buNone/>
            </a:pPr>
            <a:r>
              <a:rPr lang="en-US" sz="2000" b="1" smtClean="0"/>
              <a:t>Example</a:t>
            </a:r>
            <a:r>
              <a:rPr lang="en-US" sz="2000" smtClean="0"/>
              <a:t>: From Book(151 – 153)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4000" b="1" i="1" smtClean="0"/>
              <a:t>Independent References</a:t>
            </a:r>
            <a:endParaRPr lang="en-US" sz="4000" b="1" i="1" u="sng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algn="just">
              <a:lnSpc>
                <a:spcPct val="90000"/>
              </a:lnSpc>
            </a:pPr>
            <a:r>
              <a:rPr lang="en-US" smtClean="0"/>
              <a:t>Simply another name for another variable</a:t>
            </a:r>
          </a:p>
          <a:p>
            <a:pPr algn="just">
              <a:lnSpc>
                <a:spcPct val="90000"/>
              </a:lnSpc>
            </a:pPr>
            <a:r>
              <a:rPr lang="en-US" smtClean="0"/>
              <a:t>Must be initialized when it is declared</a:t>
            </a:r>
          </a:p>
          <a:p>
            <a:pPr lvl="1" algn="just">
              <a:lnSpc>
                <a:spcPct val="90000"/>
              </a:lnSpc>
            </a:pPr>
            <a:r>
              <a:rPr lang="en-US" sz="2400" b="1" smtClean="0"/>
              <a:t>int &amp;ref; </a:t>
            </a:r>
            <a:r>
              <a:rPr lang="en-US" sz="2400" i="1" smtClean="0"/>
              <a:t>// compiler error</a:t>
            </a:r>
          </a:p>
          <a:p>
            <a:pPr lvl="1" algn="just">
              <a:lnSpc>
                <a:spcPct val="90000"/>
              </a:lnSpc>
            </a:pPr>
            <a:r>
              <a:rPr lang="en-US" sz="2400" b="1" smtClean="0"/>
              <a:t>int x = 5; int &amp;ref = x; </a:t>
            </a:r>
            <a:r>
              <a:rPr lang="en-US" sz="2400" i="1" smtClean="0"/>
              <a:t>// ok</a:t>
            </a:r>
          </a:p>
          <a:p>
            <a:pPr lvl="1" algn="just">
              <a:lnSpc>
                <a:spcPct val="90000"/>
              </a:lnSpc>
            </a:pPr>
            <a:r>
              <a:rPr lang="en-US" sz="2400" b="1" smtClean="0"/>
              <a:t>ref = 100;</a:t>
            </a:r>
          </a:p>
          <a:p>
            <a:pPr lvl="1" algn="just">
              <a:lnSpc>
                <a:spcPct val="90000"/>
              </a:lnSpc>
            </a:pPr>
            <a:r>
              <a:rPr lang="en-US" sz="2400" b="1" smtClean="0"/>
              <a:t>cout &lt;&lt; x; </a:t>
            </a:r>
            <a:r>
              <a:rPr lang="en-US" sz="2400" i="1" smtClean="0"/>
              <a:t>// prints “100</a:t>
            </a:r>
            <a:r>
              <a:rPr lang="en-US" sz="2400" b="1" smtClean="0"/>
              <a:t>”</a:t>
            </a:r>
          </a:p>
          <a:p>
            <a:pPr algn="just">
              <a:lnSpc>
                <a:spcPct val="90000"/>
              </a:lnSpc>
            </a:pPr>
            <a:r>
              <a:rPr lang="en-US" smtClean="0"/>
              <a:t>An independent reference can refer to a constant</a:t>
            </a:r>
          </a:p>
          <a:p>
            <a:pPr lvl="1" algn="just">
              <a:lnSpc>
                <a:spcPct val="90000"/>
              </a:lnSpc>
            </a:pPr>
            <a:r>
              <a:rPr lang="en-US" sz="2400" b="1" smtClean="0"/>
              <a:t>int &amp;ref=10; </a:t>
            </a:r>
            <a:r>
              <a:rPr lang="en-US" sz="2400" i="1" smtClean="0"/>
              <a:t>// compile error</a:t>
            </a:r>
          </a:p>
          <a:p>
            <a:pPr lvl="1" algn="just">
              <a:lnSpc>
                <a:spcPct val="90000"/>
              </a:lnSpc>
            </a:pPr>
            <a:r>
              <a:rPr lang="en-US" sz="2400" b="1" smtClean="0"/>
              <a:t>const int &amp;ref = 10;</a:t>
            </a:r>
          </a:p>
        </p:txBody>
      </p:sp>
      <p:sp>
        <p:nvSpPr>
          <p:cNvPr id="17412" name="Slide Number Placeholder 4"/>
          <p:cNvSpPr>
            <a:spLocks noGrp="1"/>
          </p:cNvSpPr>
          <p:nvPr>
            <p:ph type="sldNum" sz="quarter" idx="4294967295"/>
          </p:nvPr>
        </p:nvSpPr>
        <p:spPr bwMode="auto">
          <a:xfrm>
            <a:off x="8129588" y="5734050"/>
            <a:ext cx="609600" cy="5207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1527F844-9C2D-4EF9-B9A6-0B2F86971356}" type="slidenum">
              <a:rPr lang="en-US">
                <a:latin typeface="Arial" pitchFamily="34" charset="0"/>
              </a:rPr>
              <a:pPr/>
              <a:t>26</a:t>
            </a:fld>
            <a:endParaRPr lang="en-US"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4000" b="1" i="1" smtClean="0"/>
              <a:t>Restrictions</a:t>
            </a:r>
            <a:endParaRPr lang="en-US" sz="4000" b="1" i="1" u="sng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>
            <a:normAutofit lnSpcReduction="10000"/>
          </a:bodyPr>
          <a:lstStyle/>
          <a:p>
            <a:pPr marL="274320" indent="-274320" algn="just" fontAlgn="auto">
              <a:lnSpc>
                <a:spcPct val="90000"/>
              </a:lnSpc>
              <a:spcAft>
                <a:spcPts val="0"/>
              </a:spcAft>
              <a:buFont typeface="Wingdings"/>
              <a:buChar char=""/>
              <a:defRPr/>
            </a:pPr>
            <a:r>
              <a:rPr lang="en-US" b="1" smtClean="0"/>
              <a:t>We cannot reference another reference</a:t>
            </a:r>
          </a:p>
          <a:p>
            <a:pPr marL="640080" lvl="1" indent="-274320" algn="just" fontAlgn="auto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en-US" sz="2400" smtClean="0"/>
              <a:t>Doing so just becomes a reference of the original variable</a:t>
            </a:r>
          </a:p>
          <a:p>
            <a:pPr marL="274320" indent="-274320" algn="just" fontAlgn="auto">
              <a:lnSpc>
                <a:spcPct val="90000"/>
              </a:lnSpc>
              <a:spcAft>
                <a:spcPts val="0"/>
              </a:spcAft>
              <a:buFont typeface="Wingdings"/>
              <a:buChar char=""/>
              <a:defRPr/>
            </a:pPr>
            <a:r>
              <a:rPr lang="en-US" b="1" smtClean="0"/>
              <a:t>We cannot obtain the address of a reference</a:t>
            </a:r>
          </a:p>
          <a:p>
            <a:pPr marL="640080" lvl="1" indent="-274320" algn="just" fontAlgn="auto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en-US" sz="2400" smtClean="0"/>
              <a:t>Doing so returns the address of the original variable</a:t>
            </a:r>
          </a:p>
          <a:p>
            <a:pPr marL="640080" lvl="1" indent="-274320" algn="just" fontAlgn="auto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en-US" sz="2400" smtClean="0"/>
              <a:t>Memory allocated for references are hidden from the programmer by the compiler</a:t>
            </a:r>
          </a:p>
          <a:p>
            <a:pPr marL="274320" indent="-274320" algn="just" fontAlgn="auto">
              <a:lnSpc>
                <a:spcPct val="90000"/>
              </a:lnSpc>
              <a:spcAft>
                <a:spcPts val="0"/>
              </a:spcAft>
              <a:buFont typeface="Wingdings"/>
              <a:buChar char=""/>
              <a:defRPr/>
            </a:pPr>
            <a:r>
              <a:rPr lang="en-US" b="1" smtClean="0"/>
              <a:t>We cannot create arrays of references</a:t>
            </a:r>
          </a:p>
          <a:p>
            <a:pPr marL="274320" indent="-274320" algn="just" fontAlgn="auto">
              <a:lnSpc>
                <a:spcPct val="90000"/>
              </a:lnSpc>
              <a:spcAft>
                <a:spcPts val="0"/>
              </a:spcAft>
              <a:buFont typeface="Wingdings"/>
              <a:buChar char=""/>
              <a:defRPr/>
            </a:pPr>
            <a:r>
              <a:rPr lang="en-US" b="1" smtClean="0"/>
              <a:t>We cannot reference a bit-field</a:t>
            </a:r>
          </a:p>
          <a:p>
            <a:pPr marL="274320" indent="-274320" algn="just" fontAlgn="auto">
              <a:lnSpc>
                <a:spcPct val="90000"/>
              </a:lnSpc>
              <a:spcAft>
                <a:spcPts val="0"/>
              </a:spcAft>
              <a:buFont typeface="Wingdings"/>
              <a:buChar char=""/>
              <a:defRPr/>
            </a:pPr>
            <a:r>
              <a:rPr lang="en-US" b="1" smtClean="0"/>
              <a:t>References must be initialized unless they are members of a class, are return values, or are function parameters</a:t>
            </a:r>
          </a:p>
        </p:txBody>
      </p:sp>
      <p:sp>
        <p:nvSpPr>
          <p:cNvPr id="18436" name="Slide Number Placeholder 4"/>
          <p:cNvSpPr>
            <a:spLocks noGrp="1"/>
          </p:cNvSpPr>
          <p:nvPr>
            <p:ph type="sldNum" sz="quarter" idx="4294967295"/>
          </p:nvPr>
        </p:nvSpPr>
        <p:spPr bwMode="auto">
          <a:xfrm>
            <a:off x="8129588" y="5734050"/>
            <a:ext cx="609600" cy="5207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4BB6280E-6699-49A3-A6A6-F79E465949EA}" type="slidenum">
              <a:rPr lang="en-US">
                <a:latin typeface="Arial" pitchFamily="34" charset="0"/>
              </a:rPr>
              <a:pPr/>
              <a:t>27</a:t>
            </a:fld>
            <a:endParaRPr lang="en-US"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b="1" i="1" smtClean="0"/>
              <a:t>Lecture Contents</a:t>
            </a:r>
            <a:endParaRPr lang="en-US" sz="4000" b="1" i="1" u="sng" smtClean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en-US" sz="2400" dirty="0" smtClean="0"/>
              <a:t>Teach Yourself C++</a:t>
            </a:r>
          </a:p>
          <a:p>
            <a:pPr lvl="1" eaLnBrk="1" hangingPunct="1"/>
            <a:r>
              <a:rPr lang="en-US" sz="2400" dirty="0" smtClean="0"/>
              <a:t>Chapter 4 (</a:t>
            </a:r>
            <a:r>
              <a:rPr lang="en-US" sz="2400" smtClean="0"/>
              <a:t>See All Exercise</a:t>
            </a:r>
            <a:r>
              <a:rPr lang="en-US" sz="2400" dirty="0" smtClean="0"/>
              <a:t>)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4B738CB3-83CD-4C30-8CDF-C5DF2F2AD3F6}" type="slidenum">
              <a:rPr lang="en-US"/>
              <a:pPr>
                <a:defRPr/>
              </a:pPr>
              <a:t>28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b="1" i="1" smtClean="0"/>
              <a:t>Arrays of Objects</a:t>
            </a:r>
            <a:endParaRPr lang="en-US" sz="400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algn="just" eaLnBrk="1" hangingPunct="1">
              <a:lnSpc>
                <a:spcPct val="90000"/>
              </a:lnSpc>
            </a:pPr>
            <a:r>
              <a:rPr lang="en-US" sz="2400" smtClean="0"/>
              <a:t>If a class type includes a constructor, an array of objects can be initialized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sz="2400" smtClean="0"/>
              <a:t>Initializing array elements with the constructor taking an integer argument</a:t>
            </a:r>
          </a:p>
          <a:p>
            <a:pPr lvl="1" algn="just" eaLnBrk="1" hangingPunct="1">
              <a:lnSpc>
                <a:spcPct val="90000"/>
              </a:lnSpc>
              <a:buFont typeface="Arial" charset="0"/>
              <a:buNone/>
            </a:pPr>
            <a:r>
              <a:rPr lang="en-US" sz="2400" b="1" i="1" smtClean="0"/>
              <a:t>class A{ public: int a; A(int n) { a = n; } };</a:t>
            </a:r>
          </a:p>
          <a:p>
            <a:pPr lvl="1" algn="just" eaLnBrk="1" hangingPunct="1">
              <a:lnSpc>
                <a:spcPct val="90000"/>
              </a:lnSpc>
            </a:pPr>
            <a:r>
              <a:rPr lang="en-US" sz="2400" b="1" smtClean="0"/>
              <a:t>A ob[2] = { A(-1), A(-2) };</a:t>
            </a:r>
          </a:p>
          <a:p>
            <a:pPr lvl="1" algn="just" eaLnBrk="1" hangingPunct="1">
              <a:lnSpc>
                <a:spcPct val="90000"/>
              </a:lnSpc>
            </a:pPr>
            <a:r>
              <a:rPr lang="en-US" sz="2400" b="1" smtClean="0"/>
              <a:t>A ob2[2][2] = { A(-1), A(-2), A(-3), A(-4) };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sz="2400" smtClean="0"/>
              <a:t>In this case, the following shorthand form can also be used</a:t>
            </a:r>
          </a:p>
          <a:p>
            <a:pPr lvl="1" algn="just" eaLnBrk="1" hangingPunct="1">
              <a:lnSpc>
                <a:spcPct val="90000"/>
              </a:lnSpc>
            </a:pPr>
            <a:r>
              <a:rPr lang="en-US" sz="2400" b="1" smtClean="0"/>
              <a:t>A ob[2] = { -1, -2 };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9BEE73D8-5139-4FC2-A0C1-3B451817B23B}" type="slidenum">
              <a:rPr lang="en-US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b="1" i="1" smtClean="0"/>
              <a:t>Arrays of Objects</a:t>
            </a:r>
            <a:endParaRPr lang="en-US" sz="400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algn="just" eaLnBrk="1" hangingPunct="1">
              <a:lnSpc>
                <a:spcPct val="90000"/>
              </a:lnSpc>
            </a:pPr>
            <a:r>
              <a:rPr lang="en-US" sz="2400" smtClean="0"/>
              <a:t>If a constructor takes two or more arguments, then only the longer form can be used.</a:t>
            </a:r>
          </a:p>
          <a:p>
            <a:pPr lvl="1" algn="just" eaLnBrk="1" hangingPunct="1">
              <a:lnSpc>
                <a:spcPct val="90000"/>
              </a:lnSpc>
              <a:buFont typeface="Arial" charset="0"/>
              <a:buNone/>
            </a:pPr>
            <a:r>
              <a:rPr lang="en-US" sz="2400" b="1" i="1" smtClean="0"/>
              <a:t>class A{ public: int a, b; A(int n, int m) { a = n; b = m; } };</a:t>
            </a:r>
          </a:p>
          <a:p>
            <a:pPr lvl="1" algn="just" eaLnBrk="1" hangingPunct="1">
              <a:lnSpc>
                <a:spcPct val="90000"/>
              </a:lnSpc>
            </a:pPr>
            <a:r>
              <a:rPr lang="en-US" sz="2400" b="1" smtClean="0"/>
              <a:t>A ob[2] = { A(1, 2), A(3, 4) };</a:t>
            </a:r>
          </a:p>
          <a:p>
            <a:pPr lvl="1" algn="just" eaLnBrk="1" hangingPunct="1">
              <a:lnSpc>
                <a:spcPct val="90000"/>
              </a:lnSpc>
            </a:pPr>
            <a:r>
              <a:rPr lang="en-US" sz="2400" b="1" smtClean="0"/>
              <a:t>Aob2[2][2] = { A(1, 1), A(2, 2), A(3, 3), A(4, 4) };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2AE7D9FA-B0F3-49B2-AC47-6A388EDA2C24}" type="slidenum">
              <a:rPr lang="en-US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b="1" i="1" smtClean="0"/>
              <a:t>Arrays of Objects</a:t>
            </a:r>
            <a:endParaRPr lang="en-US" sz="4000" smtClean="0"/>
          </a:p>
        </p:txBody>
      </p:sp>
      <p:sp>
        <p:nvSpPr>
          <p:cNvPr id="7168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 rtlCol="0">
            <a:normAutofit lnSpcReduction="10000"/>
          </a:bodyPr>
          <a:lstStyle/>
          <a:p>
            <a:pPr algn="just"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 smtClean="0"/>
              <a:t>We can also mix no argument, one argument and multi-argument constructor calls in a single array declaration.</a:t>
            </a:r>
          </a:p>
          <a:p>
            <a:pPr lvl="1" algn="just"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en-US" sz="2400" dirty="0" smtClean="0"/>
          </a:p>
          <a:p>
            <a:pPr lvl="1" algn="just"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b="1" i="1" dirty="0" smtClean="0"/>
              <a:t>class A</a:t>
            </a:r>
          </a:p>
          <a:p>
            <a:pPr lvl="1" algn="just"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b="1" i="1" dirty="0" smtClean="0"/>
              <a:t>{ </a:t>
            </a:r>
          </a:p>
          <a:p>
            <a:pPr lvl="1" algn="just"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b="1" i="1" dirty="0" smtClean="0"/>
              <a:t>public: </a:t>
            </a:r>
          </a:p>
          <a:p>
            <a:pPr lvl="1" algn="just"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b="1" i="1" dirty="0" smtClean="0"/>
              <a:t>   A() { … } // must be present for this example to be compiled</a:t>
            </a:r>
          </a:p>
          <a:p>
            <a:pPr lvl="1" algn="just"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b="1" i="1" dirty="0" smtClean="0"/>
              <a:t>   A(int n) { … }</a:t>
            </a:r>
          </a:p>
          <a:p>
            <a:pPr lvl="1" algn="just"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b="1" i="1" dirty="0" smtClean="0"/>
              <a:t>   A(int n, int m) { … } </a:t>
            </a:r>
          </a:p>
          <a:p>
            <a:pPr lvl="1" algn="just"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b="1" i="1" dirty="0" smtClean="0"/>
              <a:t>};</a:t>
            </a:r>
          </a:p>
          <a:p>
            <a:pPr lvl="1" algn="just"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2400" b="1" dirty="0" smtClean="0"/>
              <a:t>A ob[3] = { A(), A(1),A(2, 3) };</a:t>
            </a:r>
            <a:endParaRPr lang="en-US" sz="2400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F7E0A1E4-1751-49E7-B124-3CF040F4202F}" type="slidenum">
              <a:rPr lang="en-US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b="1" i="1" smtClean="0"/>
              <a:t>Using Pointers to Objects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algn="just" eaLnBrk="1" hangingPunct="1">
              <a:lnSpc>
                <a:spcPct val="90000"/>
              </a:lnSpc>
            </a:pPr>
            <a:r>
              <a:rPr lang="en-US" sz="2400" smtClean="0"/>
              <a:t>We can take the address of objects using the address operator (&amp;) and store it in object pointers.</a:t>
            </a:r>
          </a:p>
          <a:p>
            <a:pPr lvl="1" algn="just" eaLnBrk="1" hangingPunct="1">
              <a:lnSpc>
                <a:spcPct val="90000"/>
              </a:lnSpc>
            </a:pPr>
            <a:r>
              <a:rPr lang="en-US" sz="2400" b="1" smtClean="0"/>
              <a:t>A ob;  A *p = &amp;ob;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sz="2400" smtClean="0"/>
              <a:t>We have to use the arrow (-&gt;) operator instead of the dot (.) operator while accessing a member through an object pointer.  </a:t>
            </a:r>
          </a:p>
          <a:p>
            <a:pPr lvl="1" algn="just" eaLnBrk="1" hangingPunct="1">
              <a:lnSpc>
                <a:spcPct val="90000"/>
              </a:lnSpc>
            </a:pPr>
            <a:r>
              <a:rPr lang="en-US" sz="2400" b="1" smtClean="0"/>
              <a:t>p-&gt;f1();  </a:t>
            </a:r>
            <a:r>
              <a:rPr lang="en-US" sz="2400" b="1" i="1" smtClean="0"/>
              <a:t>// let f1 is public in A</a:t>
            </a:r>
          </a:p>
          <a:p>
            <a:pPr algn="just" eaLnBrk="1" hangingPunct="1"/>
            <a:r>
              <a:rPr lang="en-US" sz="2400" smtClean="0"/>
              <a:t>Pointer arithmetic using an object pointer is the same as it is for any other data type.</a:t>
            </a:r>
          </a:p>
          <a:p>
            <a:pPr lvl="1" algn="just" eaLnBrk="1" hangingPunct="1"/>
            <a:r>
              <a:rPr lang="en-US" sz="2400" smtClean="0"/>
              <a:t>When incremented, it points to the next object.</a:t>
            </a:r>
          </a:p>
          <a:p>
            <a:pPr lvl="1" algn="just" eaLnBrk="1" hangingPunct="1"/>
            <a:r>
              <a:rPr lang="en-US" sz="2400" smtClean="0"/>
              <a:t>When decremented, it points to the previous object.</a:t>
            </a:r>
          </a:p>
          <a:p>
            <a:pPr algn="just" eaLnBrk="1" hangingPunct="1">
              <a:lnSpc>
                <a:spcPct val="90000"/>
              </a:lnSpc>
            </a:pPr>
            <a:endParaRPr lang="en-US" sz="2400" b="1" i="1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21197EC2-83E3-490A-99AB-1F0FEC1C3E27}" type="slidenum">
              <a:rPr lang="en-US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b="1" i="1" u="sng" smtClean="0"/>
              <a:t>this</a:t>
            </a:r>
            <a:r>
              <a:rPr lang="en-US" sz="4000" b="1" i="1" smtClean="0"/>
              <a:t> Pointer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algn="just" eaLnBrk="1" hangingPunct="1">
              <a:lnSpc>
                <a:spcPct val="80000"/>
              </a:lnSpc>
            </a:pPr>
            <a:r>
              <a:rPr lang="en-US" sz="2400" smtClean="0"/>
              <a:t>A special pointer in C++ that points to the object that generates the call to the method</a:t>
            </a:r>
          </a:p>
          <a:p>
            <a:pPr algn="just" eaLnBrk="1" hangingPunct="1">
              <a:lnSpc>
                <a:spcPct val="80000"/>
              </a:lnSpc>
            </a:pPr>
            <a:r>
              <a:rPr lang="en-US" sz="2400" smtClean="0"/>
              <a:t>Let,</a:t>
            </a:r>
          </a:p>
          <a:p>
            <a:pPr lvl="1" algn="just" eaLnBrk="1" hangingPunct="1">
              <a:lnSpc>
                <a:spcPct val="80000"/>
              </a:lnSpc>
            </a:pPr>
            <a:r>
              <a:rPr lang="en-US" sz="2400" b="1" i="1" smtClean="0"/>
              <a:t>class A{ public: void f1() { … } };</a:t>
            </a:r>
          </a:p>
          <a:p>
            <a:pPr lvl="1" algn="just" eaLnBrk="1" hangingPunct="1">
              <a:lnSpc>
                <a:spcPct val="80000"/>
              </a:lnSpc>
            </a:pPr>
            <a:r>
              <a:rPr lang="en-US" sz="2400" b="1" smtClean="0"/>
              <a:t>A ob; ob.f1();</a:t>
            </a:r>
          </a:p>
          <a:p>
            <a:pPr algn="just" eaLnBrk="1" hangingPunct="1">
              <a:lnSpc>
                <a:spcPct val="80000"/>
              </a:lnSpc>
            </a:pPr>
            <a:r>
              <a:rPr lang="en-US" sz="2400" smtClean="0"/>
              <a:t>The compiler automatically adds a parameter whose type is “pointer to an object of the class” in every non-static member function of the class.</a:t>
            </a:r>
          </a:p>
          <a:p>
            <a:pPr algn="just" eaLnBrk="1" hangingPunct="1">
              <a:lnSpc>
                <a:spcPct val="80000"/>
              </a:lnSpc>
            </a:pPr>
            <a:r>
              <a:rPr lang="en-US" sz="2400" smtClean="0"/>
              <a:t>It also automatically calls the member function with the address of the object through which the function is invoked.</a:t>
            </a:r>
          </a:p>
          <a:p>
            <a:pPr algn="just" eaLnBrk="1" hangingPunct="1">
              <a:lnSpc>
                <a:spcPct val="80000"/>
              </a:lnSpc>
            </a:pPr>
            <a:r>
              <a:rPr lang="en-US" sz="2400" smtClean="0"/>
              <a:t>So the above example works as follows –</a:t>
            </a:r>
          </a:p>
          <a:p>
            <a:pPr lvl="1" algn="just" eaLnBrk="1" hangingPunct="1">
              <a:lnSpc>
                <a:spcPct val="80000"/>
              </a:lnSpc>
            </a:pPr>
            <a:r>
              <a:rPr lang="en-US" sz="2400" b="1" i="1" smtClean="0"/>
              <a:t>class A{ public: void f1( </a:t>
            </a:r>
            <a:r>
              <a:rPr lang="en-US" sz="2400" b="1" i="1" smtClean="0">
                <a:solidFill>
                  <a:srgbClr val="6600CC"/>
                </a:solidFill>
              </a:rPr>
              <a:t>A *this </a:t>
            </a:r>
            <a:r>
              <a:rPr lang="en-US" sz="2400" b="1" i="1" smtClean="0"/>
              <a:t>) { … } }; </a:t>
            </a:r>
          </a:p>
          <a:p>
            <a:pPr lvl="1" algn="just" eaLnBrk="1" hangingPunct="1">
              <a:lnSpc>
                <a:spcPct val="80000"/>
              </a:lnSpc>
            </a:pPr>
            <a:r>
              <a:rPr lang="en-US" sz="2400" b="1" smtClean="0"/>
              <a:t>A ob; ob.f1( </a:t>
            </a:r>
            <a:r>
              <a:rPr lang="en-US" sz="2400" b="1" smtClean="0">
                <a:solidFill>
                  <a:srgbClr val="6600CC"/>
                </a:solidFill>
              </a:rPr>
              <a:t>&amp;ob</a:t>
            </a:r>
            <a:r>
              <a:rPr lang="en-US" sz="2400" b="1" smtClean="0"/>
              <a:t> );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B7D2ECFC-ABA9-4872-BC6C-4ECC59414205}" type="slidenum">
              <a:rPr lang="en-US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b="1" i="1" u="sng" smtClean="0"/>
              <a:t>this</a:t>
            </a:r>
            <a:r>
              <a:rPr lang="en-US" sz="4000" b="1" i="1" smtClean="0"/>
              <a:t> Pointer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algn="just" eaLnBrk="1" hangingPunct="1">
              <a:lnSpc>
                <a:spcPct val="80000"/>
              </a:lnSpc>
            </a:pPr>
            <a:r>
              <a:rPr lang="en-US" sz="2400" smtClean="0"/>
              <a:t>It is through this pointer that every non-static member function knows which object’s members should be used.</a:t>
            </a:r>
          </a:p>
          <a:p>
            <a:pPr algn="just" eaLnBrk="1" hangingPunct="1">
              <a:lnSpc>
                <a:spcPct val="80000"/>
              </a:lnSpc>
              <a:buFont typeface="Arial" charset="0"/>
              <a:buNone/>
            </a:pPr>
            <a:r>
              <a:rPr lang="en-US" sz="2400" smtClean="0"/>
              <a:t>	</a:t>
            </a:r>
          </a:p>
          <a:p>
            <a:pPr algn="just" eaLnBrk="1" hangingPunct="1">
              <a:lnSpc>
                <a:spcPct val="80000"/>
              </a:lnSpc>
              <a:buFont typeface="Arial" charset="0"/>
              <a:buNone/>
            </a:pPr>
            <a:r>
              <a:rPr lang="en-US" sz="2400" smtClean="0"/>
              <a:t>	</a:t>
            </a:r>
            <a:r>
              <a:rPr lang="en-US" sz="2400" b="1" i="1" smtClean="0"/>
              <a:t>class A</a:t>
            </a:r>
          </a:p>
          <a:p>
            <a:pPr algn="just" eaLnBrk="1" hangingPunct="1">
              <a:lnSpc>
                <a:spcPct val="80000"/>
              </a:lnSpc>
              <a:buFont typeface="Arial" charset="0"/>
              <a:buNone/>
            </a:pPr>
            <a:r>
              <a:rPr lang="en-US" sz="2400" b="1" i="1" smtClean="0"/>
              <a:t>	{</a:t>
            </a:r>
          </a:p>
          <a:p>
            <a:pPr algn="just" eaLnBrk="1" hangingPunct="1">
              <a:lnSpc>
                <a:spcPct val="80000"/>
              </a:lnSpc>
              <a:buFont typeface="Arial" charset="0"/>
              <a:buNone/>
            </a:pPr>
            <a:r>
              <a:rPr lang="en-US" sz="2400" b="1" i="1" smtClean="0"/>
              <a:t>		int x;</a:t>
            </a:r>
          </a:p>
          <a:p>
            <a:pPr algn="just" eaLnBrk="1" hangingPunct="1">
              <a:lnSpc>
                <a:spcPct val="80000"/>
              </a:lnSpc>
              <a:buFont typeface="Arial" charset="0"/>
              <a:buNone/>
            </a:pPr>
            <a:r>
              <a:rPr lang="en-US" sz="2400" b="1" i="1" smtClean="0"/>
              <a:t>	public:</a:t>
            </a:r>
          </a:p>
          <a:p>
            <a:pPr algn="just" eaLnBrk="1" hangingPunct="1">
              <a:lnSpc>
                <a:spcPct val="80000"/>
              </a:lnSpc>
              <a:buFont typeface="Arial" charset="0"/>
              <a:buNone/>
            </a:pPr>
            <a:r>
              <a:rPr lang="en-US" sz="2400" b="1" i="1" smtClean="0"/>
              <a:t>		void  f1()</a:t>
            </a:r>
          </a:p>
          <a:p>
            <a:pPr algn="just" eaLnBrk="1" hangingPunct="1">
              <a:lnSpc>
                <a:spcPct val="80000"/>
              </a:lnSpc>
              <a:buFont typeface="Arial" charset="0"/>
              <a:buNone/>
            </a:pPr>
            <a:r>
              <a:rPr lang="en-US" sz="2400" b="1" i="1" smtClean="0"/>
              <a:t>		{</a:t>
            </a:r>
          </a:p>
          <a:p>
            <a:pPr algn="just" eaLnBrk="1" hangingPunct="1">
              <a:lnSpc>
                <a:spcPct val="80000"/>
              </a:lnSpc>
              <a:buFont typeface="Arial" charset="0"/>
              <a:buNone/>
            </a:pPr>
            <a:r>
              <a:rPr lang="en-US" sz="2400" b="1" i="1" smtClean="0"/>
              <a:t>			x = 0; // this-&gt;x = 0;	</a:t>
            </a:r>
          </a:p>
          <a:p>
            <a:pPr algn="just" eaLnBrk="1" hangingPunct="1">
              <a:lnSpc>
                <a:spcPct val="80000"/>
              </a:lnSpc>
              <a:buFont typeface="Arial" charset="0"/>
              <a:buNone/>
            </a:pPr>
            <a:r>
              <a:rPr lang="en-US" sz="2400" b="1" i="1" smtClean="0"/>
              <a:t>		}</a:t>
            </a:r>
          </a:p>
          <a:p>
            <a:pPr algn="just" eaLnBrk="1" hangingPunct="1">
              <a:lnSpc>
                <a:spcPct val="80000"/>
              </a:lnSpc>
              <a:buFont typeface="Arial" charset="0"/>
              <a:buNone/>
            </a:pPr>
            <a:r>
              <a:rPr lang="en-US" sz="2400" b="1" i="1" smtClean="0"/>
              <a:t>	};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C851F3FD-2E19-428D-874E-D2F5F6E27C1B}" type="slidenum">
              <a:rPr lang="en-US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b="1" i="1" u="sng" smtClean="0"/>
              <a:t>this</a:t>
            </a:r>
            <a:r>
              <a:rPr lang="en-US" sz="4000" b="1" i="1" smtClean="0"/>
              <a:t> Pointer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algn="just" eaLnBrk="1" hangingPunct="1">
              <a:lnSpc>
                <a:spcPct val="80000"/>
              </a:lnSpc>
            </a:pPr>
            <a:r>
              <a:rPr lang="en-US" sz="2400" smtClean="0"/>
              <a:t>this pointer is generally used to access member variables that have been hidden by local variables having the same name inside a member function.</a:t>
            </a:r>
          </a:p>
          <a:p>
            <a:pPr algn="just" eaLnBrk="1" hangingPunct="1">
              <a:lnSpc>
                <a:spcPct val="80000"/>
              </a:lnSpc>
              <a:buFont typeface="Arial" charset="0"/>
              <a:buNone/>
            </a:pPr>
            <a:r>
              <a:rPr lang="en-US" sz="2400" smtClean="0"/>
              <a:t>	</a:t>
            </a:r>
            <a:endParaRPr lang="en-US" sz="2400" b="1" i="1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9519EB44-E2D4-4949-A755-467F2BDBE442}" type="slidenum">
              <a:rPr lang="en-US"/>
              <a:pPr>
                <a:defRPr/>
              </a:pPr>
              <a:t>9</a:t>
            </a:fld>
            <a:endParaRPr lang="en-US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762000" y="2895600"/>
            <a:ext cx="3657600" cy="3429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 algn="just" eaLnBrk="1" hangingPunct="1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2400" dirty="0">
                <a:latin typeface="+mn-lt"/>
              </a:rPr>
              <a:t>class A{</a:t>
            </a:r>
          </a:p>
          <a:p>
            <a:pPr marL="342900" indent="-342900" algn="just" eaLnBrk="1" hangingPunct="1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2400" dirty="0">
                <a:latin typeface="+mn-lt"/>
              </a:rPr>
              <a:t>   int x;</a:t>
            </a:r>
          </a:p>
          <a:p>
            <a:pPr marL="342900" indent="-342900" algn="just" eaLnBrk="1" hangingPunct="1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2400" dirty="0">
                <a:latin typeface="+mn-lt"/>
              </a:rPr>
              <a:t>public:</a:t>
            </a:r>
          </a:p>
          <a:p>
            <a:pPr marL="342900" indent="-342900" algn="just" eaLnBrk="1" hangingPunct="1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2400" dirty="0">
                <a:latin typeface="+mn-lt"/>
              </a:rPr>
              <a:t>   A(</a:t>
            </a:r>
            <a:r>
              <a:rPr lang="en-US" sz="2400" dirty="0" err="1">
                <a:latin typeface="+mn-lt"/>
              </a:rPr>
              <a:t>int</a:t>
            </a:r>
            <a:r>
              <a:rPr lang="en-US" sz="2400" dirty="0">
                <a:latin typeface="+mn-lt"/>
              </a:rPr>
              <a:t> x) {</a:t>
            </a:r>
          </a:p>
          <a:p>
            <a:pPr marL="342900" indent="-342900" algn="just" eaLnBrk="1" hangingPunct="1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2400" dirty="0">
                <a:latin typeface="+mn-lt"/>
              </a:rPr>
              <a:t>      x = x; </a:t>
            </a:r>
            <a:r>
              <a:rPr lang="en-US" sz="2400" b="1" i="1" dirty="0">
                <a:latin typeface="+mn-lt"/>
              </a:rPr>
              <a:t>// only copies local ‘x’ to itself; the member ‘x’ remains uninitialized</a:t>
            </a:r>
          </a:p>
          <a:p>
            <a:pPr marL="342900" indent="-342900" algn="just" eaLnBrk="1" hangingPunct="1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2400" dirty="0">
                <a:latin typeface="+mn-lt"/>
              </a:rPr>
              <a:t>      this-&gt;x = x; </a:t>
            </a:r>
            <a:r>
              <a:rPr lang="en-US" sz="2400" b="1" i="1" dirty="0">
                <a:latin typeface="+mn-lt"/>
              </a:rPr>
              <a:t>// now its ok</a:t>
            </a:r>
          </a:p>
          <a:p>
            <a:pPr marL="342900" indent="-342900" algn="just" eaLnBrk="1" hangingPunct="1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2400" dirty="0">
                <a:latin typeface="+mn-lt"/>
              </a:rPr>
              <a:t>   }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4800600" y="2895600"/>
            <a:ext cx="3657600" cy="3429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 algn="just" eaLnBrk="1" hangingPunct="1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2400" dirty="0">
                <a:latin typeface="+mn-lt"/>
              </a:rPr>
              <a:t>void f1() {</a:t>
            </a:r>
          </a:p>
          <a:p>
            <a:pPr marL="342900" indent="-342900" algn="just" eaLnBrk="1" hangingPunct="1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2400" dirty="0">
                <a:latin typeface="+mn-lt"/>
              </a:rPr>
              <a:t>      int x = 0;</a:t>
            </a:r>
          </a:p>
          <a:p>
            <a:pPr marL="342900" indent="-342900" algn="just" eaLnBrk="1" hangingPunct="1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2400" dirty="0">
                <a:latin typeface="+mn-lt"/>
              </a:rPr>
              <a:t>      </a:t>
            </a:r>
            <a:r>
              <a:rPr lang="en-US" sz="2400" dirty="0" err="1">
                <a:latin typeface="+mn-lt"/>
              </a:rPr>
              <a:t>cout</a:t>
            </a:r>
            <a:r>
              <a:rPr lang="en-US" sz="2400" dirty="0">
                <a:latin typeface="+mn-lt"/>
              </a:rPr>
              <a:t> &lt;&lt; x; </a:t>
            </a:r>
            <a:r>
              <a:rPr lang="en-US" sz="2400" b="1" i="1" dirty="0">
                <a:latin typeface="+mn-lt"/>
              </a:rPr>
              <a:t>// prints value of local ‘x’</a:t>
            </a:r>
          </a:p>
          <a:p>
            <a:pPr marL="342900" indent="-342900" algn="just" eaLnBrk="1" hangingPunct="1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2400" dirty="0">
                <a:latin typeface="+mn-lt"/>
              </a:rPr>
              <a:t>      </a:t>
            </a:r>
            <a:r>
              <a:rPr lang="en-US" sz="2400" dirty="0" err="1">
                <a:latin typeface="+mn-lt"/>
              </a:rPr>
              <a:t>cout</a:t>
            </a:r>
            <a:r>
              <a:rPr lang="en-US" sz="2400" dirty="0">
                <a:latin typeface="+mn-lt"/>
              </a:rPr>
              <a:t> &lt;&lt; this-&gt;x; </a:t>
            </a:r>
            <a:r>
              <a:rPr lang="en-US" sz="2400" b="1" i="1" dirty="0">
                <a:latin typeface="+mn-lt"/>
              </a:rPr>
              <a:t>// prints value of member ‘x’</a:t>
            </a:r>
          </a:p>
          <a:p>
            <a:pPr marL="342900" indent="-342900" algn="just" eaLnBrk="1" hangingPunct="1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2400" dirty="0">
                <a:latin typeface="+mn-lt"/>
              </a:rPr>
              <a:t>   }</a:t>
            </a:r>
          </a:p>
          <a:p>
            <a:pPr marL="342900" indent="-342900" algn="just" eaLnBrk="1" hangingPunct="1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2400" dirty="0">
                <a:latin typeface="+mn-lt"/>
              </a:rPr>
              <a:t>};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1088</TotalTime>
  <Words>2025</Words>
  <Application>Microsoft Office PowerPoint</Application>
  <PresentationFormat>On-screen Show (4:3)</PresentationFormat>
  <Paragraphs>300</Paragraphs>
  <Slides>28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Oriel</vt:lpstr>
      <vt:lpstr>Arrays, Pointers  and  References</vt:lpstr>
      <vt:lpstr>Arrays of Objects</vt:lpstr>
      <vt:lpstr>Arrays of Objects</vt:lpstr>
      <vt:lpstr>Arrays of Objects</vt:lpstr>
      <vt:lpstr>Arrays of Objects</vt:lpstr>
      <vt:lpstr>Using Pointers to Objects</vt:lpstr>
      <vt:lpstr>this Pointer</vt:lpstr>
      <vt:lpstr>this Pointer</vt:lpstr>
      <vt:lpstr>this Pointer</vt:lpstr>
      <vt:lpstr>Using new and delete</vt:lpstr>
      <vt:lpstr>Using new and delete</vt:lpstr>
      <vt:lpstr>Using new and delete</vt:lpstr>
      <vt:lpstr>Using new and delete</vt:lpstr>
      <vt:lpstr>Using new and delete</vt:lpstr>
      <vt:lpstr>Using new and delete</vt:lpstr>
      <vt:lpstr>Using new and delete</vt:lpstr>
      <vt:lpstr>Using new and delete</vt:lpstr>
      <vt:lpstr>References</vt:lpstr>
      <vt:lpstr>References</vt:lpstr>
      <vt:lpstr>References</vt:lpstr>
      <vt:lpstr>References</vt:lpstr>
      <vt:lpstr>Passing References to Objects</vt:lpstr>
      <vt:lpstr>Passing References to Objects</vt:lpstr>
      <vt:lpstr>Returning References</vt:lpstr>
      <vt:lpstr>Returning References</vt:lpstr>
      <vt:lpstr>Independent References</vt:lpstr>
      <vt:lpstr>Restrictions</vt:lpstr>
      <vt:lpstr>Lecture Contents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Arrays, Pointers  and  References</dc:title>
  <cp:lastModifiedBy>Faiz</cp:lastModifiedBy>
  <cp:revision>567</cp:revision>
  <dcterms:created xsi:type="dcterms:W3CDTF">2007-06-09T15:54:09Z</dcterms:created>
  <dcterms:modified xsi:type="dcterms:W3CDTF">2009-04-04T18:59:26Z</dcterms:modified>
</cp:coreProperties>
</file>