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9"/>
  </p:notesMasterIdLst>
  <p:sldIdLst>
    <p:sldId id="256" r:id="rId2"/>
    <p:sldId id="258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76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A50021"/>
    <a:srgbClr val="6600CC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8F8B9F8-7BC7-44F9-ACF0-808DC89D191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C186A23-EA7D-4291-8C44-0BCD3FEC04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E8D5B-6CE4-48B7-9D0B-E8ED34B9D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65397-FEC5-4880-973A-6AC651DDA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DA4705-825E-48B6-B721-702135AE3E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F8F975B-8B13-4A66-8CF7-8A639D835C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E89ED-E251-49AD-B1B3-F9E7738CE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1CE63-A593-445D-8E28-B70284957A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8D5D35-0D36-43F5-A906-5B6D875C6A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7F4CA-68CE-40B9-B78C-3FC82164E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C44E363-68F2-4BCA-81F7-9766315F62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15A989-A2D5-4BBA-B79E-209B8459D9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Department of CSE, BUET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Department of CSE, BUET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CF9BA18-513D-4F70-AE05-9D4D0CE2A7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Function Overloading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5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C6D5E401-0456-4A00-AC36-51F5D0BDD4C7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Using Default Arguments (contd.)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267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Default arguments must be specified only once: either in the function’s prototype or in its definition.</a:t>
            </a:r>
          </a:p>
          <a:p>
            <a:pPr>
              <a:lnSpc>
                <a:spcPct val="90000"/>
              </a:lnSpc>
            </a:pPr>
            <a:r>
              <a:rPr lang="en-US" sz="2400"/>
              <a:t>All default parameters must be to the right of any parameters that don’t have defaults.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void f2(int a, int b = 0); // no problem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void f3(int a, int b = 0, int c = 5); // no problem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void f4(int a = 1, int b); // compiler error</a:t>
            </a:r>
          </a:p>
          <a:p>
            <a:pPr>
              <a:lnSpc>
                <a:spcPct val="90000"/>
              </a:lnSpc>
            </a:pPr>
            <a:r>
              <a:rPr lang="en-US" sz="2400"/>
              <a:t>So, once you begin to define default parameters, you cannot specify any parameters that have no defaults.</a:t>
            </a:r>
          </a:p>
          <a:p>
            <a:pPr>
              <a:lnSpc>
                <a:spcPct val="90000"/>
              </a:lnSpc>
            </a:pPr>
            <a:r>
              <a:rPr lang="en-US" sz="2400"/>
              <a:t>Default arguments must be constants or global variables. They cannot be local variables or other parameters.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F0AFE7C-719E-4FF5-B052-13A146388A03}" type="slidenum">
              <a:rPr lang="en-US"/>
              <a:pPr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Using Default Arguments (contd.)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r>
              <a:rPr lang="en-US" sz="2800"/>
              <a:t>Relation between default arguments and function overloading.</a:t>
            </a:r>
          </a:p>
          <a:p>
            <a:pPr lvl="1"/>
            <a:r>
              <a:rPr lang="en-US" sz="2400"/>
              <a:t>void f1( int a = 0, int b = 0 ) { … }</a:t>
            </a:r>
          </a:p>
          <a:p>
            <a:pPr lvl="1"/>
            <a:r>
              <a:rPr lang="en-US" sz="2400"/>
              <a:t>It acts as the same way as the following overloaded functions – </a:t>
            </a:r>
          </a:p>
          <a:p>
            <a:pPr lvl="2"/>
            <a:r>
              <a:rPr lang="en-US" sz="2000"/>
              <a:t>void f2( ) { int a = 0, b = 0; … }</a:t>
            </a:r>
          </a:p>
          <a:p>
            <a:pPr lvl="2"/>
            <a:r>
              <a:rPr lang="en-US" sz="2000"/>
              <a:t>void f2( int a ) { int b = 0; … }</a:t>
            </a:r>
          </a:p>
          <a:p>
            <a:pPr lvl="2"/>
            <a:r>
              <a:rPr lang="en-US" sz="2000"/>
              <a:t>void f2( int a, int b ) { … }</a:t>
            </a:r>
          </a:p>
          <a:p>
            <a:r>
              <a:rPr lang="en-US" sz="2800"/>
              <a:t>Constructor functions can also have default arguments.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B1762FB-2319-4D00-B3D4-78CAB57BEE8F}" type="slidenum">
              <a:rPr lang="en-US"/>
              <a:pPr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Using Default Arguments (contd.)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It is possible to create copy constructors that take additional arguments, as long as the additional arguments have default values.</a:t>
            </a:r>
          </a:p>
          <a:p>
            <a:pPr lvl="1">
              <a:lnSpc>
                <a:spcPct val="90000"/>
              </a:lnSpc>
            </a:pPr>
            <a:r>
              <a:rPr lang="en-US"/>
              <a:t>MyClass( const MyClass &amp;obj, int x = 0 ) { … }</a:t>
            </a:r>
          </a:p>
          <a:p>
            <a:pPr>
              <a:lnSpc>
                <a:spcPct val="90000"/>
              </a:lnSpc>
            </a:pPr>
            <a:r>
              <a:rPr lang="en-US"/>
              <a:t>This flexibility allows us to create copy constructors that have other uses.</a:t>
            </a:r>
          </a:p>
          <a:p>
            <a:pPr>
              <a:lnSpc>
                <a:spcPct val="90000"/>
              </a:lnSpc>
            </a:pPr>
            <a:r>
              <a:rPr lang="en-US"/>
              <a:t>See the examples from the book to learn more about the uses of default arguments.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D3E776C-2DB3-4CC4-A523-33FE196C862F}" type="slidenum">
              <a:rPr lang="en-US"/>
              <a:pPr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Overloading and Ambiguity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Due to automatic type conversion rules.</a:t>
            </a:r>
          </a:p>
          <a:p>
            <a:pPr>
              <a:lnSpc>
                <a:spcPct val="90000"/>
              </a:lnSpc>
            </a:pPr>
            <a:r>
              <a:rPr lang="en-US" sz="2400"/>
              <a:t>Example 1: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void f1( float f ) { … }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void f1( double d ) { … }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float x = 10.09;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double y = 10.09;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f1(x); // unambiguous – use f1(float)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f1(y); // unambiguous – use f1(double)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f1(10); // ambiguous, compiler error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Because integer ‘10’ can be promoted to both “float” and “double”.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BE0AA39-153E-40FC-9E04-04D9F6D60E0F}" type="slidenum">
              <a:rPr lang="en-US"/>
              <a:pPr/>
              <a:t>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and Ambiguity (contd.)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Due to the use of reference parameters.</a:t>
            </a:r>
          </a:p>
          <a:p>
            <a:r>
              <a:rPr lang="en-US"/>
              <a:t>Example 2:</a:t>
            </a:r>
          </a:p>
          <a:p>
            <a:pPr lvl="1"/>
            <a:r>
              <a:rPr lang="en-US"/>
              <a:t>void f2( int a, int </a:t>
            </a:r>
            <a:r>
              <a:rPr lang="en-US" sz="4000">
                <a:solidFill>
                  <a:srgbClr val="660066"/>
                </a:solidFill>
              </a:rPr>
              <a:t>b</a:t>
            </a:r>
            <a:r>
              <a:rPr lang="en-US"/>
              <a:t> ) { … }</a:t>
            </a:r>
          </a:p>
          <a:p>
            <a:pPr lvl="1"/>
            <a:r>
              <a:rPr lang="en-US"/>
              <a:t>void f2(int a, int </a:t>
            </a:r>
            <a:r>
              <a:rPr lang="en-US" sz="4000">
                <a:solidFill>
                  <a:srgbClr val="009900"/>
                </a:solidFill>
              </a:rPr>
              <a:t>&amp;b</a:t>
            </a:r>
            <a:r>
              <a:rPr lang="en-US"/>
              <a:t> ) { … }</a:t>
            </a:r>
          </a:p>
          <a:p>
            <a:pPr lvl="1"/>
            <a:r>
              <a:rPr lang="en-US"/>
              <a:t>int x = 1, y = 2;</a:t>
            </a:r>
          </a:p>
          <a:p>
            <a:pPr lvl="1"/>
            <a:r>
              <a:rPr lang="en-US"/>
              <a:t>f2(x, y); // ambiguous, compiler error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FCE335A-780D-47B3-9597-AFF26E4DD4C1}" type="slidenum">
              <a:rPr lang="en-US"/>
              <a:pPr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and Ambiguity (contd.)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Due to the use of default arguments.</a:t>
            </a:r>
          </a:p>
          <a:p>
            <a:r>
              <a:rPr lang="en-US"/>
              <a:t>Example 3:</a:t>
            </a:r>
          </a:p>
          <a:p>
            <a:pPr lvl="1"/>
            <a:r>
              <a:rPr lang="en-US"/>
              <a:t>void f3( int a ) { … }</a:t>
            </a:r>
          </a:p>
          <a:p>
            <a:pPr lvl="1"/>
            <a:r>
              <a:rPr lang="en-US"/>
              <a:t>void f3(int a, int </a:t>
            </a:r>
            <a:r>
              <a:rPr lang="en-US" sz="4000">
                <a:solidFill>
                  <a:srgbClr val="009900"/>
                </a:solidFill>
              </a:rPr>
              <a:t>b = 0</a:t>
            </a:r>
            <a:r>
              <a:rPr lang="en-US"/>
              <a:t> ) { … }</a:t>
            </a:r>
          </a:p>
          <a:p>
            <a:pPr lvl="1"/>
            <a:r>
              <a:rPr lang="en-US"/>
              <a:t>f3(10, 20); // unambiguous – calls f3(int, int)</a:t>
            </a:r>
          </a:p>
          <a:p>
            <a:pPr lvl="1"/>
            <a:r>
              <a:rPr lang="en-US"/>
              <a:t>f3(10); // ambiguous, compiler error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95056C3-A258-4C0A-BB98-D05DC5DA73B8}" type="slidenum">
              <a:rPr lang="en-US"/>
              <a:pPr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Finding the address of an overloaded function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Example: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void space( int a ) { … }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void space( int a, char c ) { … }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void (*fp1)(int);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void (*fp2)(int, char);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fp1 = space; //  gets address of space(int)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fp2 = space; //  gets address of space(int, char)</a:t>
            </a:r>
          </a:p>
          <a:p>
            <a:pPr>
              <a:lnSpc>
                <a:spcPct val="80000"/>
              </a:lnSpc>
            </a:pPr>
            <a:r>
              <a:rPr lang="en-US" sz="2800"/>
              <a:t>So, it is the declaration of the pointer that determines which function’s address is assigned.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296618B-3F7D-473C-8660-7E6E7CE43B9C}" type="slidenum">
              <a:rPr lang="en-US"/>
              <a:pPr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Lecture Contents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Teach Yourself C++</a:t>
            </a:r>
          </a:p>
          <a:p>
            <a:pPr lvl="1"/>
            <a:r>
              <a:rPr lang="en-US"/>
              <a:t>Chapter 5 (Full, with exercises)</a:t>
            </a:r>
          </a:p>
          <a:p>
            <a:pPr lvl="2"/>
            <a:r>
              <a:rPr lang="en-US"/>
              <a:t>Except “The </a:t>
            </a:r>
            <a:r>
              <a:rPr lang="en-US" b="1">
                <a:solidFill>
                  <a:srgbClr val="660066"/>
                </a:solidFill>
              </a:rPr>
              <a:t>overload</a:t>
            </a:r>
            <a:r>
              <a:rPr lang="en-US"/>
              <a:t> Anachronism”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AEF6F51-506F-49C2-943B-C946C4576A01}" type="slidenum">
              <a:rPr lang="en-US"/>
              <a:pPr/>
              <a:t>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/>
              <a:t>Overloading Constructor Functions</a:t>
            </a:r>
          </a:p>
          <a:p>
            <a:r>
              <a:rPr lang="en-US" sz="2800"/>
              <a:t>Creating and Using a Copy Constructor</a:t>
            </a:r>
          </a:p>
          <a:p>
            <a:r>
              <a:rPr lang="en-US" sz="2800"/>
              <a:t>The </a:t>
            </a:r>
            <a:r>
              <a:rPr lang="en-US" sz="2800" b="1">
                <a:solidFill>
                  <a:srgbClr val="660066"/>
                </a:solidFill>
              </a:rPr>
              <a:t>overload</a:t>
            </a:r>
            <a:r>
              <a:rPr lang="en-US" sz="2800"/>
              <a:t> Anachronism (not in syllabus)</a:t>
            </a:r>
          </a:p>
          <a:p>
            <a:r>
              <a:rPr lang="en-US" sz="2800"/>
              <a:t>Using Default Arguments</a:t>
            </a:r>
          </a:p>
          <a:p>
            <a:r>
              <a:rPr lang="en-US" sz="2800"/>
              <a:t>Overloading and Ambiguity</a:t>
            </a:r>
          </a:p>
          <a:p>
            <a:r>
              <a:rPr lang="en-US" sz="2800"/>
              <a:t>Finding the address of an overloaded function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D3055FC-DD5F-4C32-9D70-AB76F399B512}" type="slidenum">
              <a:rPr lang="en-US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Constructor Functions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It is possible to overload constructors, but destructors cannot be overloaded.</a:t>
            </a:r>
          </a:p>
          <a:p>
            <a:pPr>
              <a:lnSpc>
                <a:spcPct val="80000"/>
              </a:lnSpc>
            </a:pPr>
            <a:r>
              <a:rPr lang="en-US" sz="2800"/>
              <a:t>Three main reasons to overload a constructor function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To gain flexibility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To support arrays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To create copy constructors</a:t>
            </a:r>
          </a:p>
          <a:p>
            <a:pPr>
              <a:lnSpc>
                <a:spcPct val="80000"/>
              </a:lnSpc>
            </a:pPr>
            <a:r>
              <a:rPr lang="en-US" sz="2800"/>
              <a:t>There must be a constructor function for each way that an object of a class will be created, otherwise compile-time error occurs.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8B115AC-798A-4F9F-BBFD-BBBBA2368D0D}" type="slidenum">
              <a:rPr lang="en-US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Constructor Functions (contd.)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Let, we want to write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MyClass ob1, ob2(10);</a:t>
            </a:r>
          </a:p>
          <a:p>
            <a:pPr>
              <a:lnSpc>
                <a:spcPct val="80000"/>
              </a:lnSpc>
            </a:pPr>
            <a:r>
              <a:rPr lang="en-US" sz="2000"/>
              <a:t>Then MyClass should have the following two constructors (it may have more)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MyClass ( ) { … }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MyClass ( int n ) { … }</a:t>
            </a:r>
          </a:p>
          <a:p>
            <a:pPr>
              <a:lnSpc>
                <a:spcPct val="80000"/>
              </a:lnSpc>
            </a:pPr>
            <a:r>
              <a:rPr lang="en-US" sz="2000"/>
              <a:t>Whenever we write a constructor in a class, the compiler does not supply the default no argument constructor automatically.</a:t>
            </a:r>
          </a:p>
          <a:p>
            <a:pPr>
              <a:lnSpc>
                <a:spcPct val="80000"/>
              </a:lnSpc>
            </a:pPr>
            <a:r>
              <a:rPr lang="en-US" sz="2000"/>
              <a:t>No argument constructor is also necessary for declaring arrays of objects without any initialization.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MyClass array1[5]; // uses MyClass () { … } for each element</a:t>
            </a:r>
          </a:p>
          <a:p>
            <a:pPr>
              <a:lnSpc>
                <a:spcPct val="80000"/>
              </a:lnSpc>
            </a:pPr>
            <a:r>
              <a:rPr lang="en-US" sz="2000"/>
              <a:t>But with the help of an overloaded constructor, we can also initialize the elements of an array while declaring it.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MyClass array2[3] = {1, 2, 3} // uses MyClass ( int n ) { … } for each element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A3E9FC8-E036-4218-9884-7437EECDA808}" type="slidenum">
              <a:rPr lang="en-US"/>
              <a:pPr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Overloading Constructor Functions (contd.)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Overloading constructor functions also allows the programmer to select the most convenient method to create objects.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Date d1(22, 9, 2007); // uses Date( int d, int m, int y 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Date d2(“22-Sep-2007”); // uses Date( char* str )</a:t>
            </a:r>
          </a:p>
          <a:p>
            <a:pPr>
              <a:lnSpc>
                <a:spcPct val="90000"/>
              </a:lnSpc>
            </a:pPr>
            <a:r>
              <a:rPr lang="en-US" sz="2400"/>
              <a:t>Another reason to overload a constructor function is to support dynamic arrays of objects created using “new”.</a:t>
            </a:r>
          </a:p>
          <a:p>
            <a:pPr>
              <a:lnSpc>
                <a:spcPct val="90000"/>
              </a:lnSpc>
            </a:pPr>
            <a:r>
              <a:rPr lang="en-US" sz="2400"/>
              <a:t>As dynamic arrays of objects cannot be initialized, the class must have a no argument constructor to avoid compiler error while creating dynamic arrays using “new”.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028D30-03FF-48A8-BC81-D2BF23F89EDD}" type="slidenum">
              <a:rPr lang="en-US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Creating and Using a Copy Constructor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By default when a assign an object to another object or initialize a new object by an existing object, a bitwise copy is performed.</a:t>
            </a:r>
          </a:p>
          <a:p>
            <a:pPr>
              <a:lnSpc>
                <a:spcPct val="80000"/>
              </a:lnSpc>
            </a:pPr>
            <a:r>
              <a:rPr lang="en-US" sz="2000"/>
              <a:t>This cause problems when the objects contain pointer to dynamically allocated memory and destructors are used to free that memory.</a:t>
            </a:r>
          </a:p>
          <a:p>
            <a:pPr>
              <a:lnSpc>
                <a:spcPct val="80000"/>
              </a:lnSpc>
            </a:pPr>
            <a:r>
              <a:rPr lang="en-US" sz="2000"/>
              <a:t>It causes the same memory to be released multiple times that causes the program to crash.</a:t>
            </a:r>
          </a:p>
          <a:p>
            <a:pPr>
              <a:lnSpc>
                <a:spcPct val="80000"/>
              </a:lnSpc>
            </a:pPr>
            <a:r>
              <a:rPr lang="en-US" sz="2000"/>
              <a:t>Copy constructors are used to solve this problem while we perform object initialization with another object of the same class.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MyClass ob1;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MyClass ob2 = ob1; // uses copy constructor</a:t>
            </a:r>
          </a:p>
          <a:p>
            <a:pPr>
              <a:lnSpc>
                <a:spcPct val="80000"/>
              </a:lnSpc>
            </a:pPr>
            <a:r>
              <a:rPr lang="en-US" sz="2000"/>
              <a:t>Copy constructors do not affect assignment operations.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MyClass ob1, ob2;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ob2 = ob1; // does not use copy constructor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35989FE-5EC0-4132-9AA6-956B50EE4960}" type="slidenum">
              <a:rPr lang="en-US"/>
              <a:pPr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Creating and Using a Copy Constructor (contd.)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If we do not write our own copy constructor, then the compiler supplies a copy constructor that simply performs bitwise copy.</a:t>
            </a:r>
          </a:p>
          <a:p>
            <a:pPr>
              <a:lnSpc>
                <a:spcPct val="80000"/>
              </a:lnSpc>
            </a:pPr>
            <a:r>
              <a:rPr lang="en-US" sz="2800"/>
              <a:t>We can write our own copy constructor to dictate precisely how members of two objects should be copied.</a:t>
            </a:r>
          </a:p>
          <a:p>
            <a:pPr>
              <a:lnSpc>
                <a:spcPct val="80000"/>
              </a:lnSpc>
            </a:pPr>
            <a:r>
              <a:rPr lang="en-US" sz="2800"/>
              <a:t>The most common form of copy constructor is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classname (const classname &amp;obj) {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   // body of constructor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9EE5CD6-129D-44C7-965A-2B71637C13AD}" type="slidenum">
              <a:rPr lang="en-US"/>
              <a:pPr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Creating and Using a Copy Constructor (contd.)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Object initialization can occur in three ways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When an object is used to initialize another in a declaration statement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MyClass y;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MyClass x = y;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When an object is passed as a parameter to a function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func1(y); // calls “void func1( MyClass obj )”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When a temporary object is created for use as a return value by a function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y = func2(); // gets the object returned from “MyClass func2()”</a:t>
            </a:r>
          </a:p>
          <a:p>
            <a:pPr>
              <a:lnSpc>
                <a:spcPct val="80000"/>
              </a:lnSpc>
            </a:pPr>
            <a:r>
              <a:rPr lang="en-US" sz="2400"/>
              <a:t>See the examples from the book and the supplied codes to have a better understanding of the activities and usefulness of copy constructors.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Example: copy-cons.cpp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0C5501-C4F7-4C25-AC50-708B56904A60}" type="slidenum">
              <a:rPr lang="en-US"/>
              <a:pPr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Default Arguments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It is related to function overloading.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Essentially a shorthand form of function overloading</a:t>
            </a:r>
          </a:p>
          <a:p>
            <a:pPr>
              <a:lnSpc>
                <a:spcPct val="80000"/>
              </a:lnSpc>
            </a:pPr>
            <a:r>
              <a:rPr lang="en-US" sz="2400"/>
              <a:t>It allows to give a parameter a default value when no corresponding argument is specified when the function is called.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void f1(int a = 0, int b = 0) { … }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It can now be called in three different ways.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f1(); // inside f1() ‘a’ is ‘0’ and b is ‘0’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f1(10); // inside f1() ‘a’ is ‘10’ and b is ‘0’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f1(10, 99); // inside f1() ‘a’ is ‘10’ and b is ‘99’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We can see that we cannot give ‘b’ a new (non-default) value without specifying a new value for ‘a’.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So while specifying non-default values, we have to start from the leftmost parameter and move to the right one by one.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CC7CAC0-12B0-406C-9AF7-EB8D6A81902C}" type="slidenum">
              <a:rPr lang="en-US"/>
              <a:pPr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Department of CSE, BUET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887</TotalTime>
  <Words>1503</Words>
  <Application>Microsoft Office PowerPoint</Application>
  <PresentationFormat>On-screen Show (4:3)</PresentationFormat>
  <Paragraphs>165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Wingdings</vt:lpstr>
      <vt:lpstr>Arial Black</vt:lpstr>
      <vt:lpstr>Oriel</vt:lpstr>
      <vt:lpstr>Function Overloading</vt:lpstr>
      <vt:lpstr>Objectives</vt:lpstr>
      <vt:lpstr>Overloading Constructor Functions</vt:lpstr>
      <vt:lpstr>Overloading Constructor Functions (contd.)</vt:lpstr>
      <vt:lpstr>Overloading Constructor Functions (contd.)</vt:lpstr>
      <vt:lpstr>Creating and Using a Copy Constructor</vt:lpstr>
      <vt:lpstr>Creating and Using a Copy Constructor (contd.)</vt:lpstr>
      <vt:lpstr>Creating and Using a Copy Constructor (contd.)</vt:lpstr>
      <vt:lpstr>Using Default Arguments</vt:lpstr>
      <vt:lpstr>Using Default Arguments (contd.)</vt:lpstr>
      <vt:lpstr>Using Default Arguments (contd.)</vt:lpstr>
      <vt:lpstr>Using Default Arguments (contd.)</vt:lpstr>
      <vt:lpstr>Overloading and Ambiguity</vt:lpstr>
      <vt:lpstr>Overloading and Ambiguity (contd.)</vt:lpstr>
      <vt:lpstr>Overloading and Ambiguity (contd.)</vt:lpstr>
      <vt:lpstr>Finding the address of an overloaded function</vt:lpstr>
      <vt:lpstr>Lecture Contents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creator>Faizul Bari</dc:creator>
  <cp:lastModifiedBy>Faiz</cp:lastModifiedBy>
  <cp:revision>375</cp:revision>
  <dcterms:created xsi:type="dcterms:W3CDTF">2007-06-09T15:54:09Z</dcterms:created>
  <dcterms:modified xsi:type="dcterms:W3CDTF">2009-04-07T16:31:47Z</dcterms:modified>
</cp:coreProperties>
</file>