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6"/>
  </p:notesMasterIdLst>
  <p:sldIdLst>
    <p:sldId id="256" r:id="rId2"/>
    <p:sldId id="258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9" r:id="rId15"/>
    <p:sldId id="288" r:id="rId16"/>
    <p:sldId id="290" r:id="rId17"/>
    <p:sldId id="297" r:id="rId18"/>
    <p:sldId id="291" r:id="rId19"/>
    <p:sldId id="292" r:id="rId20"/>
    <p:sldId id="293" r:id="rId21"/>
    <p:sldId id="294" r:id="rId22"/>
    <p:sldId id="295" r:id="rId23"/>
    <p:sldId id="296" r:id="rId24"/>
    <p:sldId id="276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A50021"/>
    <a:srgbClr val="6600CC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A36DE97-E7A3-4C77-924E-B31CC1E9659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DCB795A-9FDC-4866-A032-9B931A3054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07113-81C1-42C7-923A-07DF9A2D95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830A-84C1-418C-97C1-9B7CD2A094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A31AA79-C683-4688-A587-E29969A2A7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Department of CSE, BUET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7FD5AB9-65D6-469B-996B-D75025A330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99823-B353-408D-9B88-D624ACEB77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FC9D9-6D35-4EBD-A366-D6D97F6452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B3C9985-78E1-4B70-BE6D-AC4E5A757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Department of CSE, BUET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5CC55-E62B-41FE-8ECF-00A634B30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FDF974E-6EEA-45B2-9B96-D8444F8C98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Department of CSE, BUET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94FBB01-D954-437B-AC30-43F799EE0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Department of CSE, BUET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EE60B97-CBEA-4345-BCA5-F0CC783F04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Introducing Operator Overloading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Chapter 6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FBFB3A79-DB19-430D-A7E5-95D13D153F95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 Copy Issues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/>
              <a:t>Whenever possible we should use reference parameters while passing objects to or returning objects from a function.</a:t>
            </a:r>
          </a:p>
          <a:p>
            <a:pPr lvl="1"/>
            <a:r>
              <a:rPr lang="en-US" sz="2400"/>
              <a:t>coord coord::operator+(coord&amp; obj) { … }</a:t>
            </a:r>
          </a:p>
          <a:p>
            <a:pPr lvl="1"/>
            <a:r>
              <a:rPr lang="en-US" sz="2400"/>
              <a:t>coord&amp; coord::operator=(coord&amp; obj) { … }</a:t>
            </a:r>
          </a:p>
          <a:p>
            <a:pPr lvl="1"/>
            <a:r>
              <a:rPr lang="en-US" sz="2400"/>
              <a:t>coord&amp; coord::operator++() { … }</a:t>
            </a:r>
          </a:p>
          <a:p>
            <a:r>
              <a:rPr lang="en-US" sz="2800"/>
              <a:t>Otherwise should use copy constructors to overcome object copy problems.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AF60AF5-8B07-45B0-BB57-8731EB1ADCFF}" type="slidenum">
              <a:rPr lang="en-US"/>
              <a:pPr/>
              <a:t>10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  <p:sp>
        <p:nvSpPr>
          <p:cNvPr id="95236" name="AutoShape 4"/>
          <p:cNvSpPr>
            <a:spLocks noChangeArrowheads="1"/>
          </p:cNvSpPr>
          <p:nvPr/>
        </p:nvSpPr>
        <p:spPr bwMode="auto">
          <a:xfrm>
            <a:off x="5257800" y="5791200"/>
            <a:ext cx="3200400" cy="457200"/>
          </a:xfrm>
          <a:prstGeom prst="wedgeRoundRectCallout">
            <a:avLst>
              <a:gd name="adj1" fmla="val -148958"/>
              <a:gd name="adj2" fmla="val -50833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/>
              <a:t>Why not use &amp; here???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5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6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Using Friend Operator Functions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It is possible to overload an operator relative to a class by using a friend rather than a member function.</a:t>
            </a:r>
          </a:p>
          <a:p>
            <a:pPr>
              <a:lnSpc>
                <a:spcPct val="80000"/>
              </a:lnSpc>
            </a:pPr>
            <a:r>
              <a:rPr lang="en-US" sz="2400"/>
              <a:t>As a friend function does not have a </a:t>
            </a:r>
            <a:r>
              <a:rPr lang="en-US" sz="2400" b="1" i="1">
                <a:solidFill>
                  <a:srgbClr val="009900"/>
                </a:solidFill>
              </a:rPr>
              <a:t>this</a:t>
            </a:r>
            <a:r>
              <a:rPr lang="en-US" sz="2400"/>
              <a:t> pointer –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For binary operators, both operands must be passed explicitly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For unary operators, the single operand must be passed explicitly</a:t>
            </a:r>
          </a:p>
          <a:p>
            <a:pPr>
              <a:lnSpc>
                <a:spcPct val="80000"/>
              </a:lnSpc>
            </a:pPr>
            <a:r>
              <a:rPr lang="en-US" sz="2400"/>
              <a:t>Allows us to perform operations like -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coord c1(10, 10), c2;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c2 = 10 + c1;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We cannot perform this using member operator functions as the left argument of ‘+’ is not an object of class “coord”</a:t>
            </a:r>
          </a:p>
          <a:p>
            <a:pPr>
              <a:lnSpc>
                <a:spcPct val="80000"/>
              </a:lnSpc>
            </a:pPr>
            <a:r>
              <a:rPr lang="en-US" sz="2400"/>
              <a:t>We cannot use a friend to overload the assignment operator (=)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It can be overloaded only by a member operator function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774D3B3-3112-41B4-AAD4-4C758E8D8988}" type="slidenum">
              <a:rPr lang="en-US"/>
              <a:pPr/>
              <a:t>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Using Friend Operator Functions (contd.)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73EDB-8CB2-47D9-9D08-45AF22CE774B}" type="slidenum">
              <a:rPr lang="en-US"/>
              <a:pPr/>
              <a:t>12</a:t>
            </a:fld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" y="1981200"/>
            <a:ext cx="4343400" cy="4343400"/>
          </a:xfrm>
          <a:noFill/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1800"/>
              <a:t>class coord {</a:t>
            </a:r>
          </a:p>
          <a:p>
            <a:pPr>
              <a:lnSpc>
                <a:spcPct val="80000"/>
              </a:lnSpc>
            </a:pPr>
            <a:r>
              <a:rPr lang="en-US" sz="1800"/>
              <a:t>   int x, y;</a:t>
            </a:r>
          </a:p>
          <a:p>
            <a:pPr>
              <a:lnSpc>
                <a:spcPct val="80000"/>
              </a:lnSpc>
            </a:pPr>
            <a:r>
              <a:rPr lang="en-US" sz="1800"/>
              <a:t>public:</a:t>
            </a:r>
          </a:p>
          <a:p>
            <a:pPr>
              <a:lnSpc>
                <a:spcPct val="80000"/>
              </a:lnSpc>
            </a:pPr>
            <a:r>
              <a:rPr lang="en-US" sz="1800"/>
              <a:t>   coord(int a = 0, int b = 0) {</a:t>
            </a:r>
          </a:p>
          <a:p>
            <a:pPr>
              <a:lnSpc>
                <a:spcPct val="80000"/>
              </a:lnSpc>
            </a:pPr>
            <a:r>
              <a:rPr lang="en-US" sz="1800"/>
              <a:t>      x = a; y = b;</a:t>
            </a:r>
          </a:p>
          <a:p>
            <a:pPr>
              <a:lnSpc>
                <a:spcPct val="80000"/>
              </a:lnSpc>
            </a:pPr>
            <a:r>
              <a:rPr lang="en-US" sz="1800"/>
              <a:t>   }</a:t>
            </a:r>
          </a:p>
          <a:p>
            <a:pPr>
              <a:lnSpc>
                <a:spcPct val="80000"/>
              </a:lnSpc>
            </a:pPr>
            <a:r>
              <a:rPr lang="en-US" sz="1800"/>
              <a:t>   void show() {</a:t>
            </a:r>
          </a:p>
          <a:p>
            <a:pPr>
              <a:lnSpc>
                <a:spcPct val="80000"/>
              </a:lnSpc>
            </a:pPr>
            <a:r>
              <a:rPr lang="en-US" sz="1800"/>
              <a:t>      cout &lt;&lt; x &lt;&lt; “, ” &lt;&lt; y &lt;&lt; endl;</a:t>
            </a:r>
          </a:p>
          <a:p>
            <a:pPr>
              <a:lnSpc>
                <a:spcPct val="80000"/>
              </a:lnSpc>
            </a:pPr>
            <a:r>
              <a:rPr lang="en-US" sz="1800"/>
              <a:t>   }</a:t>
            </a:r>
          </a:p>
          <a:p>
            <a:pPr>
              <a:lnSpc>
                <a:spcPct val="80000"/>
              </a:lnSpc>
            </a:pPr>
            <a:r>
              <a:rPr lang="en-US" sz="1800"/>
              <a:t>   friend coord operator+(coord &amp;ob1, coord &amp;ob2);</a:t>
            </a:r>
          </a:p>
          <a:p>
            <a:pPr>
              <a:lnSpc>
                <a:spcPct val="80000"/>
              </a:lnSpc>
            </a:pPr>
            <a:r>
              <a:rPr lang="en-US" sz="1800"/>
              <a:t>   friend coord operator+(int i, coord &amp;ob);</a:t>
            </a:r>
          </a:p>
          <a:p>
            <a:pPr>
              <a:lnSpc>
                <a:spcPct val="80000"/>
              </a:lnSpc>
            </a:pPr>
            <a:r>
              <a:rPr lang="en-US" sz="1800"/>
              <a:t>   friend coord&amp; operator++(coord &amp;ob);</a:t>
            </a:r>
          </a:p>
          <a:p>
            <a:pPr>
              <a:lnSpc>
                <a:spcPct val="80000"/>
              </a:lnSpc>
            </a:pPr>
            <a:r>
              <a:rPr lang="en-US" sz="1800"/>
              <a:t>};</a:t>
            </a:r>
          </a:p>
        </p:txBody>
      </p:sp>
      <p:sp>
        <p:nvSpPr>
          <p:cNvPr id="97284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4648200" y="1981200"/>
            <a:ext cx="4267200" cy="4343400"/>
          </a:xfrm>
          <a:noFill/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1800"/>
              <a:t>coord operator+(coord &amp;ob1, coord &amp;ob2) {</a:t>
            </a:r>
          </a:p>
          <a:p>
            <a:pPr>
              <a:lnSpc>
                <a:spcPct val="80000"/>
              </a:lnSpc>
            </a:pPr>
            <a:r>
              <a:rPr lang="en-US" sz="1800"/>
              <a:t>   coord temp;</a:t>
            </a:r>
          </a:p>
          <a:p>
            <a:pPr>
              <a:lnSpc>
                <a:spcPct val="80000"/>
              </a:lnSpc>
            </a:pPr>
            <a:r>
              <a:rPr lang="en-US" sz="1800"/>
              <a:t>   temp.x = ob1.x + ob2.x;</a:t>
            </a:r>
          </a:p>
          <a:p>
            <a:pPr>
              <a:lnSpc>
                <a:spcPct val="80000"/>
              </a:lnSpc>
            </a:pPr>
            <a:r>
              <a:rPr lang="en-US" sz="1800"/>
              <a:t>   temp.y = ob1.y + ob2.y;</a:t>
            </a:r>
          </a:p>
          <a:p>
            <a:pPr>
              <a:lnSpc>
                <a:spcPct val="80000"/>
              </a:lnSpc>
            </a:pPr>
            <a:r>
              <a:rPr lang="en-US" sz="1800"/>
              <a:t>   return temp;</a:t>
            </a:r>
          </a:p>
          <a:p>
            <a:pPr>
              <a:lnSpc>
                <a:spcPct val="80000"/>
              </a:lnSpc>
            </a:pPr>
            <a:r>
              <a:rPr lang="en-US" sz="1800"/>
              <a:t>}</a:t>
            </a:r>
          </a:p>
          <a:p>
            <a:pPr>
              <a:lnSpc>
                <a:spcPct val="80000"/>
              </a:lnSpc>
            </a:pPr>
            <a:r>
              <a:rPr lang="en-US" sz="1800"/>
              <a:t>coord operator+(int i, coord &amp;ob) {</a:t>
            </a:r>
          </a:p>
          <a:p>
            <a:pPr>
              <a:lnSpc>
                <a:spcPct val="80000"/>
              </a:lnSpc>
            </a:pPr>
            <a:r>
              <a:rPr lang="en-US" sz="1800"/>
              <a:t>   coord temp;</a:t>
            </a:r>
          </a:p>
          <a:p>
            <a:pPr>
              <a:lnSpc>
                <a:spcPct val="80000"/>
              </a:lnSpc>
            </a:pPr>
            <a:r>
              <a:rPr lang="en-US" sz="1800"/>
              <a:t>   temp.x = ob.x + i;</a:t>
            </a:r>
          </a:p>
          <a:p>
            <a:pPr>
              <a:lnSpc>
                <a:spcPct val="80000"/>
              </a:lnSpc>
            </a:pPr>
            <a:r>
              <a:rPr lang="en-US" sz="1800"/>
              <a:t>   temp.y = ob.y + i;</a:t>
            </a:r>
          </a:p>
          <a:p>
            <a:pPr>
              <a:lnSpc>
                <a:spcPct val="80000"/>
              </a:lnSpc>
            </a:pPr>
            <a:r>
              <a:rPr lang="en-US" sz="1800"/>
              <a:t>   return temp;</a:t>
            </a:r>
          </a:p>
          <a:p>
            <a:pPr>
              <a:lnSpc>
                <a:spcPct val="80000"/>
              </a:lnSpc>
            </a:pPr>
            <a:r>
              <a:rPr lang="en-US" sz="180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Using Friend Operator Functions (contd.)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14FA5-2360-4874-804E-EEC56A4F20E2}" type="slidenum">
              <a:rPr lang="en-US"/>
              <a:pPr/>
              <a:t>13</a:t>
            </a:fld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" y="1981200"/>
            <a:ext cx="4191000" cy="4343400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coord</a:t>
            </a:r>
            <a:r>
              <a:rPr lang="en-US" sz="3200" b="1">
                <a:solidFill>
                  <a:srgbClr val="660066"/>
                </a:solidFill>
              </a:rPr>
              <a:t>&amp;</a:t>
            </a:r>
            <a:r>
              <a:rPr lang="en-US" sz="2000"/>
              <a:t> operator++(coord </a:t>
            </a:r>
            <a:r>
              <a:rPr lang="en-US" sz="3200" b="1">
                <a:solidFill>
                  <a:srgbClr val="660066"/>
                </a:solidFill>
              </a:rPr>
              <a:t>&amp;</a:t>
            </a:r>
            <a:r>
              <a:rPr lang="en-US" sz="2000"/>
              <a:t> ob) {</a:t>
            </a:r>
          </a:p>
          <a:p>
            <a:pPr>
              <a:lnSpc>
                <a:spcPct val="90000"/>
              </a:lnSpc>
            </a:pPr>
            <a:r>
              <a:rPr lang="en-US" sz="2000"/>
              <a:t>   ob.x++;</a:t>
            </a:r>
          </a:p>
          <a:p>
            <a:pPr>
              <a:lnSpc>
                <a:spcPct val="90000"/>
              </a:lnSpc>
            </a:pPr>
            <a:r>
              <a:rPr lang="en-US" sz="2000"/>
              <a:t>   ob.y++;</a:t>
            </a:r>
          </a:p>
          <a:p>
            <a:pPr>
              <a:lnSpc>
                <a:spcPct val="90000"/>
              </a:lnSpc>
            </a:pPr>
            <a:r>
              <a:rPr lang="en-US" sz="2000"/>
              <a:t>   return </a:t>
            </a:r>
            <a:r>
              <a:rPr lang="en-US" sz="3200" b="1">
                <a:solidFill>
                  <a:srgbClr val="660066"/>
                </a:solidFill>
              </a:rPr>
              <a:t>ob</a:t>
            </a:r>
            <a:r>
              <a:rPr lang="en-US" sz="2000"/>
              <a:t>;</a:t>
            </a:r>
          </a:p>
          <a:p>
            <a:pPr>
              <a:lnSpc>
                <a:spcPct val="90000"/>
              </a:lnSpc>
            </a:pPr>
            <a:r>
              <a:rPr lang="en-US" sz="2000"/>
              <a:t>}</a:t>
            </a:r>
          </a:p>
          <a:p>
            <a:pPr>
              <a:lnSpc>
                <a:spcPct val="90000"/>
              </a:lnSpc>
            </a:pPr>
            <a:r>
              <a:rPr lang="en-US" sz="2000"/>
              <a:t>Here, in case of “++” we must use reference parameter.</a:t>
            </a:r>
          </a:p>
          <a:p>
            <a:pPr>
              <a:lnSpc>
                <a:spcPct val="90000"/>
              </a:lnSpc>
            </a:pPr>
            <a:r>
              <a:rPr lang="en-US" sz="2000"/>
              <a:t>Otherwise changes made inside the function will not be visible outside and the original object will remain unchanged.</a:t>
            </a:r>
          </a:p>
        </p:txBody>
      </p:sp>
      <p:sp>
        <p:nvSpPr>
          <p:cNvPr id="98308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4495800" y="1981200"/>
            <a:ext cx="4495800" cy="4343400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void main() {</a:t>
            </a:r>
          </a:p>
          <a:p>
            <a:pPr>
              <a:lnSpc>
                <a:spcPct val="90000"/>
              </a:lnSpc>
            </a:pPr>
            <a:r>
              <a:rPr lang="en-US" sz="2000"/>
              <a:t>   coord c1(20, 20), c2(10, 10);</a:t>
            </a:r>
          </a:p>
          <a:p>
            <a:pPr>
              <a:lnSpc>
                <a:spcPct val="90000"/>
              </a:lnSpc>
            </a:pPr>
            <a:r>
              <a:rPr lang="en-US" sz="2000"/>
              <a:t>   coord c3 = c1 + c2;</a:t>
            </a:r>
          </a:p>
          <a:p>
            <a:pPr lvl="2">
              <a:lnSpc>
                <a:spcPct val="90000"/>
              </a:lnSpc>
            </a:pPr>
            <a:r>
              <a:rPr lang="en-US" sz="1600"/>
              <a:t>// +(c1, c2) </a:t>
            </a:r>
          </a:p>
          <a:p>
            <a:pPr>
              <a:lnSpc>
                <a:spcPct val="90000"/>
              </a:lnSpc>
            </a:pPr>
            <a:r>
              <a:rPr lang="en-US" sz="2000"/>
              <a:t>   c3.show(); // 30, 30</a:t>
            </a:r>
          </a:p>
          <a:p>
            <a:pPr>
              <a:lnSpc>
                <a:spcPct val="90000"/>
              </a:lnSpc>
            </a:pPr>
            <a:r>
              <a:rPr lang="en-US" sz="2000"/>
              <a:t>   coord c4 = 5 + c3;</a:t>
            </a:r>
          </a:p>
          <a:p>
            <a:pPr lvl="2">
              <a:lnSpc>
                <a:spcPct val="90000"/>
              </a:lnSpc>
            </a:pPr>
            <a:r>
              <a:rPr lang="en-US" sz="1600"/>
              <a:t>// +(5, c3)</a:t>
            </a:r>
          </a:p>
          <a:p>
            <a:pPr>
              <a:lnSpc>
                <a:spcPct val="90000"/>
              </a:lnSpc>
            </a:pPr>
            <a:r>
              <a:rPr lang="en-US" sz="2000"/>
              <a:t>   c4.show(); // 35, 35</a:t>
            </a:r>
          </a:p>
          <a:p>
            <a:pPr>
              <a:lnSpc>
                <a:spcPct val="90000"/>
              </a:lnSpc>
            </a:pPr>
            <a:r>
              <a:rPr lang="en-US" sz="2000"/>
              <a:t>   ++c4;</a:t>
            </a:r>
          </a:p>
          <a:p>
            <a:pPr lvl="2">
              <a:lnSpc>
                <a:spcPct val="90000"/>
              </a:lnSpc>
            </a:pPr>
            <a:r>
              <a:rPr lang="en-US" sz="1600"/>
              <a:t>// ++(c4)</a:t>
            </a:r>
          </a:p>
          <a:p>
            <a:pPr>
              <a:lnSpc>
                <a:spcPct val="90000"/>
              </a:lnSpc>
            </a:pPr>
            <a:r>
              <a:rPr lang="en-US" sz="2000"/>
              <a:t>   c4.show(); // 36, 36</a:t>
            </a:r>
          </a:p>
          <a:p>
            <a:pPr>
              <a:lnSpc>
                <a:spcPct val="90000"/>
              </a:lnSpc>
            </a:pPr>
            <a:r>
              <a:rPr lang="en-US" sz="200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A Closer Look at the Assignment Operator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/>
              <a:t>By default, “ob1 = ob2” places a bitwise copy of “ob2” into “ob1”</a:t>
            </a:r>
          </a:p>
          <a:p>
            <a:r>
              <a:rPr lang="en-US" sz="2800" dirty="0"/>
              <a:t>This causes problem when class members point to dynamically allocated memory</a:t>
            </a:r>
          </a:p>
          <a:p>
            <a:r>
              <a:rPr lang="en-US" sz="2800" dirty="0"/>
              <a:t>Copy constructor is of no use in this case as it is an </a:t>
            </a:r>
            <a:r>
              <a:rPr lang="en-US" sz="2800" b="1" i="1" dirty="0">
                <a:solidFill>
                  <a:srgbClr val="FF0000"/>
                </a:solidFill>
              </a:rPr>
              <a:t>assignment</a:t>
            </a:r>
            <a:r>
              <a:rPr lang="en-US" sz="2800" dirty="0"/>
              <a:t>, not an initialization</a:t>
            </a:r>
          </a:p>
          <a:p>
            <a:r>
              <a:rPr lang="en-US" sz="2800" dirty="0"/>
              <a:t>So, we need to overload ‘=’ to overcome such problems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E76839-5DA4-4829-B3F9-C77CC72794F6}" type="slidenum">
              <a:rPr lang="en-US"/>
              <a:pPr/>
              <a:t>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A Closer Look at the Assignment Operator (contd.)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9E574-3950-4F90-9A55-F330AB8C17D2}" type="slidenum">
              <a:rPr lang="en-US"/>
              <a:pPr/>
              <a:t>15</a:t>
            </a:fld>
            <a:endParaRPr lang="en-US"/>
          </a:p>
        </p:txBody>
      </p:sp>
      <p:sp>
        <p:nvSpPr>
          <p:cNvPr id="99332" name="Rectangle 4"/>
          <p:cNvSpPr>
            <a:spLocks noGrp="1" noChangeArrowheads="1"/>
          </p:cNvSpPr>
          <p:nvPr>
            <p:ph sz="quarter" idx="1"/>
          </p:nvPr>
        </p:nvSpPr>
        <p:spPr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/>
              <a:t>class strtype {</a:t>
            </a:r>
          </a:p>
          <a:p>
            <a:pPr>
              <a:lnSpc>
                <a:spcPct val="80000"/>
              </a:lnSpc>
            </a:pPr>
            <a:r>
              <a:rPr lang="en-US" sz="1600"/>
              <a:t>   char *p;</a:t>
            </a:r>
          </a:p>
          <a:p>
            <a:pPr>
              <a:lnSpc>
                <a:spcPct val="80000"/>
              </a:lnSpc>
            </a:pPr>
            <a:r>
              <a:rPr lang="en-US" sz="1600"/>
              <a:t>   int len;</a:t>
            </a:r>
          </a:p>
          <a:p>
            <a:pPr>
              <a:lnSpc>
                <a:spcPct val="80000"/>
              </a:lnSpc>
            </a:pPr>
            <a:r>
              <a:rPr lang="en-US" sz="1600"/>
              <a:t>public:</a:t>
            </a:r>
          </a:p>
          <a:p>
            <a:pPr>
              <a:lnSpc>
                <a:spcPct val="80000"/>
              </a:lnSpc>
            </a:pPr>
            <a:r>
              <a:rPr lang="en-US" sz="1600"/>
              <a:t>   strtype(char *s) {</a:t>
            </a:r>
          </a:p>
          <a:p>
            <a:pPr>
              <a:lnSpc>
                <a:spcPct val="80000"/>
              </a:lnSpc>
            </a:pPr>
            <a:r>
              <a:rPr lang="en-US" sz="1600"/>
              <a:t>      len = strlen(s) + 1;</a:t>
            </a:r>
          </a:p>
          <a:p>
            <a:pPr>
              <a:lnSpc>
                <a:spcPct val="80000"/>
              </a:lnSpc>
            </a:pPr>
            <a:r>
              <a:rPr lang="en-US" sz="1600"/>
              <a:t>      p = new char[len];</a:t>
            </a:r>
          </a:p>
          <a:p>
            <a:pPr>
              <a:lnSpc>
                <a:spcPct val="80000"/>
              </a:lnSpc>
            </a:pPr>
            <a:r>
              <a:rPr lang="en-US" sz="1600"/>
              <a:t>      strcpy(p, s);</a:t>
            </a:r>
          </a:p>
          <a:p>
            <a:pPr>
              <a:lnSpc>
                <a:spcPct val="80000"/>
              </a:lnSpc>
            </a:pPr>
            <a:r>
              <a:rPr lang="en-US" sz="1600"/>
              <a:t>   }</a:t>
            </a:r>
          </a:p>
          <a:p>
            <a:pPr>
              <a:lnSpc>
                <a:spcPct val="80000"/>
              </a:lnSpc>
            </a:pPr>
            <a:r>
              <a:rPr lang="en-US" sz="1600"/>
              <a:t>   ~strtype() {</a:t>
            </a:r>
          </a:p>
          <a:p>
            <a:pPr>
              <a:lnSpc>
                <a:spcPct val="80000"/>
              </a:lnSpc>
            </a:pPr>
            <a:r>
              <a:rPr lang="en-US" sz="1600"/>
              <a:t>      delete [ ] p;</a:t>
            </a:r>
          </a:p>
          <a:p>
            <a:pPr>
              <a:lnSpc>
                <a:spcPct val="80000"/>
              </a:lnSpc>
            </a:pPr>
            <a:r>
              <a:rPr lang="en-US" sz="1600"/>
              <a:t>   }</a:t>
            </a:r>
          </a:p>
          <a:p>
            <a:pPr>
              <a:lnSpc>
                <a:spcPct val="80000"/>
              </a:lnSpc>
            </a:pPr>
            <a:r>
              <a:rPr lang="en-US" sz="1600"/>
              <a:t>   strtype &amp;operator=(strtype &amp;ob);</a:t>
            </a:r>
          </a:p>
          <a:p>
            <a:pPr>
              <a:lnSpc>
                <a:spcPct val="80000"/>
              </a:lnSpc>
            </a:pPr>
            <a:r>
              <a:rPr lang="en-US" sz="1600"/>
              <a:t>};</a:t>
            </a:r>
          </a:p>
        </p:txBody>
      </p:sp>
      <p:sp>
        <p:nvSpPr>
          <p:cNvPr id="99333" name="Rectangle 5"/>
          <p:cNvSpPr>
            <a:spLocks noGrp="1" noChangeArrowheads="1"/>
          </p:cNvSpPr>
          <p:nvPr>
            <p:ph sz="quarter" idx="2"/>
          </p:nvPr>
        </p:nvSpPr>
        <p:spPr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/>
              <a:t>strtype &amp;strtype::operator=(strtype &amp;ob) {</a:t>
            </a:r>
          </a:p>
          <a:p>
            <a:pPr>
              <a:lnSpc>
                <a:spcPct val="80000"/>
              </a:lnSpc>
            </a:pPr>
            <a:r>
              <a:rPr lang="en-US" sz="1600"/>
              <a:t>   if(len &lt; ob.len) {</a:t>
            </a:r>
          </a:p>
          <a:p>
            <a:pPr>
              <a:lnSpc>
                <a:spcPct val="80000"/>
              </a:lnSpc>
            </a:pPr>
            <a:r>
              <a:rPr lang="en-US" sz="1600"/>
              <a:t>      delete [ ] p;</a:t>
            </a:r>
          </a:p>
          <a:p>
            <a:pPr>
              <a:lnSpc>
                <a:spcPct val="80000"/>
              </a:lnSpc>
            </a:pPr>
            <a:r>
              <a:rPr lang="en-US" sz="1600"/>
              <a:t>      p = new char[ob.len];</a:t>
            </a:r>
          </a:p>
          <a:p>
            <a:pPr>
              <a:lnSpc>
                <a:spcPct val="80000"/>
              </a:lnSpc>
            </a:pPr>
            <a:r>
              <a:rPr lang="en-US" sz="1600"/>
              <a:t>   }</a:t>
            </a:r>
          </a:p>
          <a:p>
            <a:pPr>
              <a:lnSpc>
                <a:spcPct val="80000"/>
              </a:lnSpc>
            </a:pPr>
            <a:r>
              <a:rPr lang="en-US" sz="1600"/>
              <a:t>   len = ob.len;</a:t>
            </a:r>
          </a:p>
          <a:p>
            <a:pPr>
              <a:lnSpc>
                <a:spcPct val="80000"/>
              </a:lnSpc>
            </a:pPr>
            <a:r>
              <a:rPr lang="en-US" sz="1600"/>
              <a:t>   strcpy(p, ob.p);</a:t>
            </a:r>
          </a:p>
          <a:p>
            <a:pPr>
              <a:lnSpc>
                <a:spcPct val="80000"/>
              </a:lnSpc>
            </a:pPr>
            <a:r>
              <a:rPr lang="en-US" sz="1600"/>
              <a:t>   return *this;</a:t>
            </a:r>
          </a:p>
          <a:p>
            <a:pPr>
              <a:lnSpc>
                <a:spcPct val="80000"/>
              </a:lnSpc>
            </a:pPr>
            <a:r>
              <a:rPr lang="en-US" sz="1600"/>
              <a:t>}</a:t>
            </a:r>
          </a:p>
          <a:p>
            <a:pPr>
              <a:lnSpc>
                <a:spcPct val="80000"/>
              </a:lnSpc>
            </a:pPr>
            <a:r>
              <a:rPr lang="en-US" sz="1600"/>
              <a:t>void main() {</a:t>
            </a:r>
          </a:p>
          <a:p>
            <a:pPr>
              <a:lnSpc>
                <a:spcPct val="80000"/>
              </a:lnSpc>
            </a:pPr>
            <a:r>
              <a:rPr lang="en-US" sz="1600"/>
              <a:t>   strtype s1(“BUET”), s2(“CSE”);</a:t>
            </a:r>
          </a:p>
          <a:p>
            <a:pPr>
              <a:lnSpc>
                <a:spcPct val="80000"/>
              </a:lnSpc>
            </a:pPr>
            <a:r>
              <a:rPr lang="en-US" sz="1600"/>
              <a:t>   s1 = s2; // no problem</a:t>
            </a:r>
          </a:p>
          <a:p>
            <a:pPr>
              <a:lnSpc>
                <a:spcPct val="80000"/>
              </a:lnSpc>
            </a:pPr>
            <a:r>
              <a:rPr lang="en-US" sz="160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A Closer Look at the Assignment Operator (contd.)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81200"/>
            <a:ext cx="8229600" cy="4267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/>
              <a:t>The overloaded ‘=’ operator must return *this to allow chains of assignments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ob1 = ob2 = ob3 = ob4;</a:t>
            </a:r>
          </a:p>
          <a:p>
            <a:pPr>
              <a:lnSpc>
                <a:spcPct val="90000"/>
              </a:lnSpc>
            </a:pPr>
            <a:r>
              <a:rPr lang="en-US" sz="2400"/>
              <a:t>If the overloaded ‘=’ operator returns nothing (void) then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ob1 = ob2; is possible, but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ob1 = ob2 = ob3; produces compiler error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ob3 can be assigned to ob2, but then it becomes “ob1 = (void)”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So, the compiler detects it early and flags it as an error</a:t>
            </a:r>
          </a:p>
          <a:p>
            <a:pPr>
              <a:lnSpc>
                <a:spcPct val="90000"/>
              </a:lnSpc>
            </a:pPr>
            <a:r>
              <a:rPr lang="en-US" sz="2400"/>
              <a:t>Whenever possible we should use references while passing objects to functions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Copy constructors can also help in this regard but using references is more efficient as no copy is performed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1D240C9-7E4D-41BD-A104-EFA00933E979}" type="slidenum">
              <a:rPr lang="en-US"/>
              <a:pPr/>
              <a:t>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A Closer Look at the Assignment Operator (contd.)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1C8ED-701A-4EF2-8E42-FC2A5CECF063}" type="slidenum">
              <a:rPr lang="en-US"/>
              <a:pPr/>
              <a:t>17</a:t>
            </a:fld>
            <a:endParaRPr lang="en-US"/>
          </a:p>
        </p:txBody>
      </p:sp>
      <p:sp>
        <p:nvSpPr>
          <p:cNvPr id="110596" name="Rectangle 4"/>
          <p:cNvSpPr>
            <a:spLocks noGrp="1" noChangeArrowheads="1"/>
          </p:cNvSpPr>
          <p:nvPr>
            <p:ph sz="quarter" idx="1"/>
          </p:nvPr>
        </p:nvSpPr>
        <p:spPr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Overloading the ‘=’ operator, we can assign object of one class to an object of another class</a:t>
            </a:r>
          </a:p>
          <a:p>
            <a:pPr>
              <a:lnSpc>
                <a:spcPct val="90000"/>
              </a:lnSpc>
            </a:pPr>
            <a:r>
              <a:rPr lang="en-US" sz="2000"/>
              <a:t>class yourclass { … };</a:t>
            </a:r>
          </a:p>
          <a:p>
            <a:pPr>
              <a:lnSpc>
                <a:spcPct val="90000"/>
              </a:lnSpc>
            </a:pPr>
            <a:r>
              <a:rPr lang="en-US" sz="2000"/>
              <a:t>class myclass {</a:t>
            </a:r>
          </a:p>
          <a:p>
            <a:pPr>
              <a:lnSpc>
                <a:spcPct val="90000"/>
              </a:lnSpc>
            </a:pPr>
            <a:r>
              <a:rPr lang="en-US" sz="2000"/>
              <a:t>public:</a:t>
            </a:r>
          </a:p>
          <a:p>
            <a:pPr>
              <a:lnSpc>
                <a:spcPct val="90000"/>
              </a:lnSpc>
            </a:pPr>
            <a:r>
              <a:rPr lang="en-US" sz="2000"/>
              <a:t>   myclass&amp; operator=(yourclass &amp;obj) {</a:t>
            </a:r>
          </a:p>
          <a:p>
            <a:pPr>
              <a:lnSpc>
                <a:spcPct val="90000"/>
              </a:lnSpc>
            </a:pPr>
            <a:r>
              <a:rPr lang="en-US" sz="2000"/>
              <a:t>      // assignment activities</a:t>
            </a:r>
          </a:p>
          <a:p>
            <a:pPr>
              <a:lnSpc>
                <a:spcPct val="90000"/>
              </a:lnSpc>
            </a:pPr>
            <a:r>
              <a:rPr lang="en-US" sz="2000"/>
              <a:t>      return *this;</a:t>
            </a:r>
          </a:p>
          <a:p>
            <a:pPr>
              <a:lnSpc>
                <a:spcPct val="90000"/>
              </a:lnSpc>
            </a:pPr>
            <a:r>
              <a:rPr lang="en-US" sz="2000"/>
              <a:t>};</a:t>
            </a:r>
          </a:p>
        </p:txBody>
      </p:sp>
      <p:sp>
        <p:nvSpPr>
          <p:cNvPr id="110597" name="Rectangle 5"/>
          <p:cNvSpPr>
            <a:spLocks noGrp="1" noChangeArrowheads="1"/>
          </p:cNvSpPr>
          <p:nvPr>
            <p:ph sz="quarter" idx="2"/>
          </p:nvPr>
        </p:nvSpPr>
        <p:spPr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void main( ) {</a:t>
            </a:r>
          </a:p>
          <a:p>
            <a:pPr>
              <a:lnSpc>
                <a:spcPct val="90000"/>
              </a:lnSpc>
            </a:pPr>
            <a:r>
              <a:rPr lang="en-US" sz="2000"/>
              <a:t>   myclass m1, m2;</a:t>
            </a:r>
          </a:p>
          <a:p>
            <a:pPr>
              <a:lnSpc>
                <a:spcPct val="90000"/>
              </a:lnSpc>
            </a:pPr>
            <a:r>
              <a:rPr lang="en-US" sz="2000"/>
              <a:t>   yourclass y;</a:t>
            </a:r>
          </a:p>
          <a:p>
            <a:pPr>
              <a:lnSpc>
                <a:spcPct val="90000"/>
              </a:lnSpc>
            </a:pPr>
            <a:r>
              <a:rPr lang="en-US" sz="2000"/>
              <a:t>   m1 = y;</a:t>
            </a:r>
          </a:p>
          <a:p>
            <a:pPr>
              <a:lnSpc>
                <a:spcPct val="90000"/>
              </a:lnSpc>
            </a:pPr>
            <a:r>
              <a:rPr lang="en-US" sz="2000"/>
              <a:t>   m2 = m1; // no problem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default bitwise copy is done</a:t>
            </a:r>
          </a:p>
          <a:p>
            <a:pPr>
              <a:lnSpc>
                <a:spcPct val="90000"/>
              </a:lnSpc>
            </a:pPr>
            <a:r>
              <a:rPr lang="en-US" sz="2000"/>
              <a:t>}</a:t>
            </a:r>
          </a:p>
          <a:p>
            <a:pPr>
              <a:lnSpc>
                <a:spcPct val="90000"/>
              </a:lnSpc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Overloading the [ ] Subscript Operator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In C++, the [ ] is considered a binary operator for the purposes of overloading</a:t>
            </a:r>
          </a:p>
          <a:p>
            <a:pPr>
              <a:lnSpc>
                <a:spcPct val="90000"/>
              </a:lnSpc>
            </a:pPr>
            <a:r>
              <a:rPr lang="en-US" sz="2400"/>
              <a:t>The [ ] can be overloaded only by a member function</a:t>
            </a:r>
          </a:p>
          <a:p>
            <a:pPr>
              <a:lnSpc>
                <a:spcPct val="90000"/>
              </a:lnSpc>
            </a:pPr>
            <a:r>
              <a:rPr lang="en-US" sz="2400"/>
              <a:t>General syntax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ret-type class-name::operator[ ](int index) {…}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“index” does not have to be of type “int”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“index” can be of any other type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ret-type class-name::operator[ ](char *index) {…}</a:t>
            </a:r>
          </a:p>
          <a:p>
            <a:pPr>
              <a:lnSpc>
                <a:spcPct val="90000"/>
              </a:lnSpc>
            </a:pPr>
            <a:r>
              <a:rPr lang="en-US" sz="2400"/>
              <a:t>It is useful when the class has some array like behavior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0D3844-879E-40D4-A882-0C8CBF4F3489}" type="slidenum">
              <a:rPr lang="en-US"/>
              <a:pPr/>
              <a:t>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Overloading the [ ] Subscript Operator (Example - 1)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16AC-D75E-4C51-81F8-7426E77B5398}" type="slidenum">
              <a:rPr lang="en-US"/>
              <a:pPr/>
              <a:t>19</a:t>
            </a:fld>
            <a:endParaRPr lang="en-US"/>
          </a:p>
        </p:txBody>
      </p:sp>
      <p:sp>
        <p:nvSpPr>
          <p:cNvPr id="104452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457200" y="1981200"/>
            <a:ext cx="4038600" cy="4724400"/>
          </a:xfrm>
          <a:noFill/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000"/>
              <a:t>class array {</a:t>
            </a:r>
          </a:p>
          <a:p>
            <a:pPr>
              <a:lnSpc>
                <a:spcPct val="80000"/>
              </a:lnSpc>
            </a:pPr>
            <a:r>
              <a:rPr lang="en-US" sz="2000"/>
              <a:t>   int a[3];</a:t>
            </a:r>
          </a:p>
          <a:p>
            <a:pPr>
              <a:lnSpc>
                <a:spcPct val="80000"/>
              </a:lnSpc>
            </a:pPr>
            <a:r>
              <a:rPr lang="en-US" sz="2000"/>
              <a:t>public:</a:t>
            </a:r>
          </a:p>
          <a:p>
            <a:pPr>
              <a:lnSpc>
                <a:spcPct val="80000"/>
              </a:lnSpc>
            </a:pPr>
            <a:r>
              <a:rPr lang="en-US" sz="2000"/>
              <a:t>   array() {</a:t>
            </a:r>
          </a:p>
          <a:p>
            <a:pPr>
              <a:lnSpc>
                <a:spcPct val="80000"/>
              </a:lnSpc>
            </a:pPr>
            <a:r>
              <a:rPr lang="en-US" sz="2000"/>
              <a:t>      for(int i=0; i&lt;3; i++)</a:t>
            </a:r>
          </a:p>
          <a:p>
            <a:pPr>
              <a:lnSpc>
                <a:spcPct val="80000"/>
              </a:lnSpc>
            </a:pPr>
            <a:r>
              <a:rPr lang="en-US" sz="2000"/>
              <a:t>         a[i] = i;</a:t>
            </a:r>
          </a:p>
          <a:p>
            <a:pPr>
              <a:lnSpc>
                <a:spcPct val="80000"/>
              </a:lnSpc>
            </a:pPr>
            <a:r>
              <a:rPr lang="en-US" sz="2000"/>
              <a:t>   }</a:t>
            </a:r>
          </a:p>
          <a:p>
            <a:pPr>
              <a:lnSpc>
                <a:spcPct val="80000"/>
              </a:lnSpc>
            </a:pPr>
            <a:r>
              <a:rPr lang="en-US" sz="2000"/>
              <a:t>   int operator[ ](int i) {</a:t>
            </a:r>
          </a:p>
          <a:p>
            <a:pPr>
              <a:lnSpc>
                <a:spcPct val="80000"/>
              </a:lnSpc>
            </a:pPr>
            <a:r>
              <a:rPr lang="en-US" sz="2000"/>
              <a:t>      return a[i];</a:t>
            </a:r>
          </a:p>
          <a:p>
            <a:pPr>
              <a:lnSpc>
                <a:spcPct val="80000"/>
              </a:lnSpc>
            </a:pPr>
            <a:r>
              <a:rPr lang="en-US" sz="2000"/>
              <a:t>   }</a:t>
            </a:r>
          </a:p>
          <a:p>
            <a:pPr>
              <a:lnSpc>
                <a:spcPct val="80000"/>
              </a:lnSpc>
            </a:pPr>
            <a:r>
              <a:rPr lang="en-US" sz="2000"/>
              <a:t>   int operator[ ](char *s);</a:t>
            </a:r>
          </a:p>
          <a:p>
            <a:pPr>
              <a:lnSpc>
                <a:spcPct val="80000"/>
              </a:lnSpc>
            </a:pPr>
            <a:r>
              <a:rPr lang="en-US" sz="2000"/>
              <a:t>};</a:t>
            </a:r>
          </a:p>
          <a:p>
            <a:pPr>
              <a:lnSpc>
                <a:spcPct val="80000"/>
              </a:lnSpc>
            </a:pPr>
            <a:r>
              <a:rPr lang="en-US" sz="2000"/>
              <a:t>int array::operator[ ](char *s) {</a:t>
            </a:r>
          </a:p>
          <a:p>
            <a:pPr>
              <a:lnSpc>
                <a:spcPct val="80000"/>
              </a:lnSpc>
            </a:pPr>
            <a:r>
              <a:rPr lang="en-US" sz="2000"/>
              <a:t>   if(strcmp(s, “zero”)==0)</a:t>
            </a:r>
          </a:p>
          <a:p>
            <a:pPr>
              <a:lnSpc>
                <a:spcPct val="80000"/>
              </a:lnSpc>
            </a:pPr>
            <a:r>
              <a:rPr lang="en-US" sz="2000"/>
              <a:t>      return a[0];</a:t>
            </a:r>
          </a:p>
        </p:txBody>
      </p:sp>
      <p:sp>
        <p:nvSpPr>
          <p:cNvPr id="104453" name="Rectangle 5"/>
          <p:cNvSpPr>
            <a:spLocks noGrp="1" noChangeArrowheads="1"/>
          </p:cNvSpPr>
          <p:nvPr>
            <p:ph sz="quarter" idx="2"/>
          </p:nvPr>
        </p:nvSpPr>
        <p:spPr>
          <a:xfrm>
            <a:off x="4648200" y="1981200"/>
            <a:ext cx="4038600" cy="4724400"/>
          </a:xfrm>
          <a:noFill/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000"/>
              <a:t>   else if(strcmp(s, “one”)==0)</a:t>
            </a:r>
          </a:p>
          <a:p>
            <a:pPr>
              <a:lnSpc>
                <a:spcPct val="80000"/>
              </a:lnSpc>
            </a:pPr>
            <a:r>
              <a:rPr lang="en-US" sz="2000"/>
              <a:t>      return a[1];</a:t>
            </a:r>
          </a:p>
          <a:p>
            <a:pPr>
              <a:lnSpc>
                <a:spcPct val="80000"/>
              </a:lnSpc>
            </a:pPr>
            <a:r>
              <a:rPr lang="en-US" sz="2000"/>
              <a:t>   else if(strcmp(s, “two”)==0)</a:t>
            </a:r>
          </a:p>
          <a:p>
            <a:pPr>
              <a:lnSpc>
                <a:spcPct val="80000"/>
              </a:lnSpc>
            </a:pPr>
            <a:r>
              <a:rPr lang="en-US" sz="2000"/>
              <a:t>      return a[2];</a:t>
            </a:r>
          </a:p>
          <a:p>
            <a:pPr>
              <a:lnSpc>
                <a:spcPct val="80000"/>
              </a:lnSpc>
            </a:pPr>
            <a:r>
              <a:rPr lang="en-US" sz="2000"/>
              <a:t>   return -1;</a:t>
            </a:r>
          </a:p>
          <a:p>
            <a:pPr>
              <a:lnSpc>
                <a:spcPct val="80000"/>
              </a:lnSpc>
            </a:pPr>
            <a:r>
              <a:rPr lang="en-US" sz="2000"/>
              <a:t>}</a:t>
            </a:r>
          </a:p>
          <a:p>
            <a:pPr>
              <a:lnSpc>
                <a:spcPct val="80000"/>
              </a:lnSpc>
            </a:pPr>
            <a:r>
              <a:rPr lang="en-US" sz="2000"/>
              <a:t>void main() {</a:t>
            </a:r>
          </a:p>
          <a:p>
            <a:pPr>
              <a:lnSpc>
                <a:spcPct val="80000"/>
              </a:lnSpc>
            </a:pPr>
            <a:r>
              <a:rPr lang="en-US" sz="2000"/>
              <a:t>   array ob;</a:t>
            </a:r>
          </a:p>
          <a:p>
            <a:pPr>
              <a:lnSpc>
                <a:spcPct val="80000"/>
              </a:lnSpc>
            </a:pPr>
            <a:r>
              <a:rPr lang="en-US" sz="2000"/>
              <a:t>   cout &lt;&lt; ob[1]; // 1</a:t>
            </a:r>
          </a:p>
          <a:p>
            <a:pPr>
              <a:lnSpc>
                <a:spcPct val="80000"/>
              </a:lnSpc>
            </a:pPr>
            <a:r>
              <a:rPr lang="en-US" sz="2000"/>
              <a:t>   cout &lt;&lt; ob[“two”]; // 2</a:t>
            </a:r>
          </a:p>
          <a:p>
            <a:pPr>
              <a:lnSpc>
                <a:spcPct val="80000"/>
              </a:lnSpc>
            </a:pPr>
            <a:r>
              <a:rPr lang="en-US" sz="2000"/>
              <a:t>   </a:t>
            </a:r>
            <a:r>
              <a:rPr lang="en-US" sz="2000" b="1">
                <a:solidFill>
                  <a:srgbClr val="A50021"/>
                </a:solidFill>
              </a:rPr>
              <a:t>ob[0] = 5; // compiler error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// ob[i] is not an l-value in this example</a:t>
            </a:r>
          </a:p>
          <a:p>
            <a:pPr>
              <a:lnSpc>
                <a:spcPct val="80000"/>
              </a:lnSpc>
            </a:pPr>
            <a:r>
              <a:rPr lang="en-US" sz="200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/>
              <a:t>The basics of operator overloading</a:t>
            </a:r>
          </a:p>
          <a:p>
            <a:r>
              <a:rPr lang="en-US" sz="2800"/>
              <a:t>Overloading binary operators</a:t>
            </a:r>
          </a:p>
          <a:p>
            <a:r>
              <a:rPr lang="en-US" sz="2800"/>
              <a:t>Overloading the relational and logical operators</a:t>
            </a:r>
          </a:p>
          <a:p>
            <a:r>
              <a:rPr lang="en-US" sz="2800"/>
              <a:t>Overloading a unary operator</a:t>
            </a:r>
          </a:p>
          <a:p>
            <a:r>
              <a:rPr lang="en-US" sz="2800"/>
              <a:t>Using friend operator functions</a:t>
            </a:r>
          </a:p>
          <a:p>
            <a:r>
              <a:rPr lang="en-US" sz="2800"/>
              <a:t>A closer look at the assignment operator</a:t>
            </a:r>
          </a:p>
          <a:p>
            <a:r>
              <a:rPr lang="en-US" sz="2800"/>
              <a:t>Overloading the </a:t>
            </a:r>
            <a:r>
              <a:rPr lang="en-US" sz="2800" b="1"/>
              <a:t>[ ]</a:t>
            </a:r>
            <a:r>
              <a:rPr lang="en-US" sz="2800"/>
              <a:t> subscript operator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0B34403-BCF0-4BF3-A534-5BF108395D24}" type="slidenum">
              <a:rPr lang="en-US"/>
              <a:pPr/>
              <a:t>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Overloading the [ ] Subscript Operator (Example - 2)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D5D6-0C08-4764-9220-346F62E9047F}" type="slidenum">
              <a:rPr lang="en-US"/>
              <a:pPr/>
              <a:t>20</a:t>
            </a:fld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81200"/>
            <a:ext cx="4038600" cy="4724400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class array {</a:t>
            </a:r>
          </a:p>
          <a:p>
            <a:pPr>
              <a:lnSpc>
                <a:spcPct val="80000"/>
              </a:lnSpc>
            </a:pPr>
            <a:r>
              <a:rPr lang="en-US" sz="1800"/>
              <a:t>   int a[3];</a:t>
            </a:r>
          </a:p>
          <a:p>
            <a:pPr>
              <a:lnSpc>
                <a:spcPct val="80000"/>
              </a:lnSpc>
            </a:pPr>
            <a:r>
              <a:rPr lang="en-US" sz="1800"/>
              <a:t>public:</a:t>
            </a:r>
          </a:p>
          <a:p>
            <a:pPr>
              <a:lnSpc>
                <a:spcPct val="80000"/>
              </a:lnSpc>
            </a:pPr>
            <a:r>
              <a:rPr lang="en-US" sz="1800"/>
              <a:t>   array() {</a:t>
            </a:r>
          </a:p>
          <a:p>
            <a:pPr>
              <a:lnSpc>
                <a:spcPct val="80000"/>
              </a:lnSpc>
            </a:pPr>
            <a:r>
              <a:rPr lang="en-US" sz="1800"/>
              <a:t>      for(int i=0; i&lt;3; i++)</a:t>
            </a:r>
          </a:p>
          <a:p>
            <a:pPr>
              <a:lnSpc>
                <a:spcPct val="80000"/>
              </a:lnSpc>
            </a:pPr>
            <a:r>
              <a:rPr lang="en-US" sz="1800"/>
              <a:t>         a[i] = i;</a:t>
            </a:r>
          </a:p>
          <a:p>
            <a:pPr>
              <a:lnSpc>
                <a:spcPct val="80000"/>
              </a:lnSpc>
            </a:pPr>
            <a:r>
              <a:rPr lang="en-US" sz="1800"/>
              <a:t>   }</a:t>
            </a:r>
          </a:p>
          <a:p>
            <a:pPr>
              <a:lnSpc>
                <a:spcPct val="80000"/>
              </a:lnSpc>
            </a:pPr>
            <a:r>
              <a:rPr lang="en-US" sz="1800"/>
              <a:t>   int</a:t>
            </a:r>
            <a:r>
              <a:rPr lang="en-US" sz="2400" b="1">
                <a:solidFill>
                  <a:srgbClr val="660066"/>
                </a:solidFill>
              </a:rPr>
              <a:t>&amp;</a:t>
            </a:r>
            <a:r>
              <a:rPr lang="en-US" sz="1800"/>
              <a:t> operator[ ](int i) {</a:t>
            </a:r>
          </a:p>
          <a:p>
            <a:pPr>
              <a:lnSpc>
                <a:spcPct val="80000"/>
              </a:lnSpc>
            </a:pPr>
            <a:r>
              <a:rPr lang="en-US" sz="1800"/>
              <a:t>      return a[i];</a:t>
            </a:r>
          </a:p>
          <a:p>
            <a:pPr>
              <a:lnSpc>
                <a:spcPct val="80000"/>
              </a:lnSpc>
            </a:pPr>
            <a:r>
              <a:rPr lang="en-US" sz="1800"/>
              <a:t>   }</a:t>
            </a:r>
          </a:p>
          <a:p>
            <a:pPr>
              <a:lnSpc>
                <a:spcPct val="80000"/>
              </a:lnSpc>
            </a:pPr>
            <a:r>
              <a:rPr lang="en-US" sz="1800"/>
              <a:t>   int</a:t>
            </a:r>
            <a:r>
              <a:rPr lang="en-US" sz="2400" b="1">
                <a:solidFill>
                  <a:srgbClr val="660066"/>
                </a:solidFill>
              </a:rPr>
              <a:t>&amp;</a:t>
            </a:r>
            <a:r>
              <a:rPr lang="en-US" sz="1800"/>
              <a:t> operator[ ](char *s);</a:t>
            </a:r>
          </a:p>
          <a:p>
            <a:pPr>
              <a:lnSpc>
                <a:spcPct val="80000"/>
              </a:lnSpc>
            </a:pPr>
            <a:r>
              <a:rPr lang="en-US" sz="1800"/>
              <a:t>};</a:t>
            </a:r>
          </a:p>
          <a:p>
            <a:pPr>
              <a:lnSpc>
                <a:spcPct val="80000"/>
              </a:lnSpc>
            </a:pPr>
            <a:r>
              <a:rPr lang="en-US" sz="1800"/>
              <a:t>int</a:t>
            </a:r>
            <a:r>
              <a:rPr lang="en-US" sz="2400" b="1">
                <a:solidFill>
                  <a:srgbClr val="660066"/>
                </a:solidFill>
              </a:rPr>
              <a:t>&amp;</a:t>
            </a:r>
            <a:r>
              <a:rPr lang="en-US" sz="1800"/>
              <a:t> array::operator[ ](char *s) {</a:t>
            </a:r>
          </a:p>
          <a:p>
            <a:pPr>
              <a:lnSpc>
                <a:spcPct val="80000"/>
              </a:lnSpc>
            </a:pPr>
            <a:r>
              <a:rPr lang="en-US" sz="1800"/>
              <a:t>   if(strcmp(s, “zero”)==0)</a:t>
            </a:r>
          </a:p>
          <a:p>
            <a:pPr>
              <a:lnSpc>
                <a:spcPct val="80000"/>
              </a:lnSpc>
            </a:pPr>
            <a:r>
              <a:rPr lang="en-US" sz="1800"/>
              <a:t>      return a[0];</a:t>
            </a:r>
          </a:p>
        </p:txBody>
      </p:sp>
      <p:sp>
        <p:nvSpPr>
          <p:cNvPr id="106500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4648200" y="1981200"/>
            <a:ext cx="4038600" cy="4724400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   else if(strcmp(s, “one”)==0)</a:t>
            </a:r>
          </a:p>
          <a:p>
            <a:pPr>
              <a:lnSpc>
                <a:spcPct val="80000"/>
              </a:lnSpc>
            </a:pPr>
            <a:r>
              <a:rPr lang="en-US" sz="1800"/>
              <a:t>      return a[1];</a:t>
            </a:r>
          </a:p>
          <a:p>
            <a:pPr>
              <a:lnSpc>
                <a:spcPct val="80000"/>
              </a:lnSpc>
            </a:pPr>
            <a:r>
              <a:rPr lang="en-US" sz="1800"/>
              <a:t>   else if(strcmp(s, “two”)==0)</a:t>
            </a:r>
          </a:p>
          <a:p>
            <a:pPr>
              <a:lnSpc>
                <a:spcPct val="80000"/>
              </a:lnSpc>
            </a:pPr>
            <a:r>
              <a:rPr lang="en-US" sz="1800"/>
              <a:t>      return a[2];</a:t>
            </a:r>
          </a:p>
          <a:p>
            <a:pPr>
              <a:lnSpc>
                <a:spcPct val="80000"/>
              </a:lnSpc>
            </a:pPr>
            <a:r>
              <a:rPr lang="en-US" sz="1800"/>
              <a:t>   return a[0];</a:t>
            </a:r>
          </a:p>
          <a:p>
            <a:pPr>
              <a:lnSpc>
                <a:spcPct val="80000"/>
              </a:lnSpc>
            </a:pPr>
            <a:r>
              <a:rPr lang="en-US" sz="1800"/>
              <a:t>}</a:t>
            </a:r>
          </a:p>
          <a:p>
            <a:pPr>
              <a:lnSpc>
                <a:spcPct val="80000"/>
              </a:lnSpc>
            </a:pPr>
            <a:r>
              <a:rPr lang="en-US" sz="1800"/>
              <a:t>void main() {</a:t>
            </a:r>
          </a:p>
          <a:p>
            <a:pPr>
              <a:lnSpc>
                <a:spcPct val="80000"/>
              </a:lnSpc>
            </a:pPr>
            <a:r>
              <a:rPr lang="en-US" sz="1800"/>
              <a:t>   array ob;</a:t>
            </a:r>
          </a:p>
          <a:p>
            <a:pPr>
              <a:lnSpc>
                <a:spcPct val="80000"/>
              </a:lnSpc>
            </a:pPr>
            <a:r>
              <a:rPr lang="en-US" sz="1800"/>
              <a:t>   cout &lt;&lt; ob[1]; // 1</a:t>
            </a:r>
          </a:p>
          <a:p>
            <a:pPr>
              <a:lnSpc>
                <a:spcPct val="80000"/>
              </a:lnSpc>
            </a:pPr>
            <a:r>
              <a:rPr lang="en-US" sz="1800"/>
              <a:t>   cout &lt;&lt; ob[“two”]; // 2</a:t>
            </a:r>
          </a:p>
          <a:p>
            <a:pPr>
              <a:lnSpc>
                <a:spcPct val="80000"/>
              </a:lnSpc>
            </a:pPr>
            <a:r>
              <a:rPr lang="en-US" sz="1800"/>
              <a:t>   </a:t>
            </a:r>
            <a:r>
              <a:rPr lang="en-US" sz="2000" b="1">
                <a:solidFill>
                  <a:srgbClr val="660066"/>
                </a:solidFill>
              </a:rPr>
              <a:t>ob[0] = 5; // no problem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// ob[i] is now both an l-value and r-value</a:t>
            </a:r>
          </a:p>
          <a:p>
            <a:pPr>
              <a:lnSpc>
                <a:spcPct val="80000"/>
              </a:lnSpc>
            </a:pPr>
            <a:r>
              <a:rPr lang="en-US" sz="1800"/>
              <a:t>   cout &lt;&lt; ob[“zero”]; // 5</a:t>
            </a:r>
          </a:p>
          <a:p>
            <a:pPr>
              <a:lnSpc>
                <a:spcPct val="80000"/>
              </a:lnSpc>
            </a:pPr>
            <a:r>
              <a:rPr lang="en-US" sz="180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Note on </a:t>
            </a:r>
            <a:r>
              <a:rPr lang="en-US" b="1" i="1"/>
              <a:t>l-value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81200"/>
            <a:ext cx="82296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An </a:t>
            </a:r>
            <a:r>
              <a:rPr lang="en-US" sz="2400" b="1" i="1"/>
              <a:t>l-value</a:t>
            </a:r>
            <a:r>
              <a:rPr lang="en-US" sz="2400"/>
              <a:t> is an expression that can appear on both the left-hand and right-hand side of an assignment</a:t>
            </a:r>
          </a:p>
          <a:p>
            <a:pPr>
              <a:lnSpc>
                <a:spcPct val="90000"/>
              </a:lnSpc>
            </a:pPr>
            <a:r>
              <a:rPr lang="en-US" sz="2400"/>
              <a:t>It represents a location not just a value</a:t>
            </a:r>
          </a:p>
          <a:p>
            <a:pPr>
              <a:lnSpc>
                <a:spcPct val="90000"/>
              </a:lnSpc>
            </a:pPr>
            <a:r>
              <a:rPr lang="en-US" sz="2400"/>
              <a:t>Based on its placement, either the location or the value is used by the compiler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int x, y; x = 0; y = x;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Here both x and y are l-values</a:t>
            </a:r>
          </a:p>
          <a:p>
            <a:pPr>
              <a:lnSpc>
                <a:spcPct val="90000"/>
              </a:lnSpc>
            </a:pPr>
            <a:r>
              <a:rPr lang="en-US" sz="2400"/>
              <a:t>Generally if a function returns a value of any type, then it cannot be used as an l-value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int f1( ) { int x = 0; return x; }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int n = f1( ); // no problem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f1( ) = n; // compiler error, need a location to place a value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431D571-5BA0-42E3-BC79-36D9FFF2E3CB}" type="slidenum">
              <a:rPr lang="en-US"/>
              <a:pPr/>
              <a:t>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Note on </a:t>
            </a:r>
            <a:r>
              <a:rPr lang="en-US" b="1" i="1"/>
              <a:t>l-value </a:t>
            </a:r>
            <a:r>
              <a:rPr lang="en-US"/>
              <a:t>(contd.)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81200"/>
            <a:ext cx="82296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But if a function returns a </a:t>
            </a:r>
            <a:r>
              <a:rPr lang="en-US" sz="2800" b="1" i="1"/>
              <a:t>reference</a:t>
            </a:r>
            <a:r>
              <a:rPr lang="en-US" sz="2800"/>
              <a:t> of any type, then it can be used both as an l-value and r-value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int x; // global variable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int&amp; f1( ) { return x; }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int n = f1( ); // no problem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Works like “int n = x”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f1( ) = n; // no problem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Works like “x = n”</a:t>
            </a:r>
          </a:p>
          <a:p>
            <a:pPr>
              <a:lnSpc>
                <a:spcPct val="90000"/>
              </a:lnSpc>
            </a:pPr>
            <a:r>
              <a:rPr lang="en-US" sz="2800"/>
              <a:t>Data can be both fetched from and written into an l-value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A3E9536-8CE4-48D1-A8FB-DF99210FBCAE}" type="slidenum">
              <a:rPr lang="en-US"/>
              <a:pPr/>
              <a:t>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Note on </a:t>
            </a:r>
            <a:r>
              <a:rPr lang="en-US" b="1" i="1"/>
              <a:t>r-value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81200"/>
            <a:ext cx="82296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If an expression is just an </a:t>
            </a:r>
            <a:r>
              <a:rPr lang="en-US" sz="2400" b="1" i="1"/>
              <a:t>r-value</a:t>
            </a:r>
            <a:r>
              <a:rPr lang="en-US" sz="2400"/>
              <a:t> then it cannot appear on the left-hand side of an assignment</a:t>
            </a:r>
          </a:p>
          <a:p>
            <a:pPr>
              <a:lnSpc>
                <a:spcPct val="90000"/>
              </a:lnSpc>
            </a:pPr>
            <a:r>
              <a:rPr lang="en-US" sz="2400"/>
              <a:t>It represents just a value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int x = 3; // x is both an l-value and r-value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3 = x; // compiler error, 3 is just an r-value, not an l-value</a:t>
            </a:r>
          </a:p>
          <a:p>
            <a:pPr>
              <a:lnSpc>
                <a:spcPct val="90000"/>
              </a:lnSpc>
            </a:pPr>
            <a:r>
              <a:rPr lang="en-US" sz="2400"/>
              <a:t>Generally if a function returns a value of any type, then it can only be used as an r-value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int f1( ) { int x = 2; return x; }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int n = f1( ); // no problem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cout &lt;&lt; f1( ); // no problem, prints ‘2’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f1( ) = n; // compiler error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B279622-9331-4640-93F3-D2A53167A574}" type="slidenum">
              <a:rPr lang="en-US"/>
              <a:pPr/>
              <a:t>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Lecture Contents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Teach Yourself C++</a:t>
            </a:r>
          </a:p>
          <a:p>
            <a:pPr lvl="1"/>
            <a:r>
              <a:rPr lang="en-US"/>
              <a:t>Chapter 6 (Full, with exercises)</a:t>
            </a:r>
          </a:p>
          <a:p>
            <a:pPr lvl="1"/>
            <a:r>
              <a:rPr lang="en-US"/>
              <a:t>Study all the examples from the book carefully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6330D9E-033E-44D6-B50E-B511C3C98328}" type="slidenum">
              <a:rPr lang="en-US"/>
              <a:pPr/>
              <a:t>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The Basics of Operator Overloading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Allows the programmer to define the meaning of the C++ operators relative to programmer defined classes</a:t>
            </a:r>
          </a:p>
          <a:p>
            <a:pPr>
              <a:lnSpc>
                <a:spcPct val="80000"/>
              </a:lnSpc>
            </a:pPr>
            <a:r>
              <a:rPr lang="en-US" sz="2400"/>
              <a:t>Resembles function overloading</a:t>
            </a:r>
          </a:p>
          <a:p>
            <a:pPr>
              <a:lnSpc>
                <a:spcPct val="80000"/>
              </a:lnSpc>
            </a:pPr>
            <a:r>
              <a:rPr lang="en-US" sz="2400"/>
              <a:t>An operator is always overloaded relative to a user-defined type, such as a class</a:t>
            </a:r>
          </a:p>
          <a:p>
            <a:pPr>
              <a:lnSpc>
                <a:spcPct val="80000"/>
              </a:lnSpc>
            </a:pPr>
            <a:r>
              <a:rPr lang="en-US" sz="2400"/>
              <a:t>When overloaded, the operator loses none of its original meaning</a:t>
            </a:r>
          </a:p>
          <a:p>
            <a:pPr>
              <a:lnSpc>
                <a:spcPct val="80000"/>
              </a:lnSpc>
            </a:pPr>
            <a:r>
              <a:rPr lang="en-US" sz="2400"/>
              <a:t>To overload an operator, we create an </a:t>
            </a:r>
            <a:r>
              <a:rPr lang="en-US" sz="2400" i="1">
                <a:solidFill>
                  <a:srgbClr val="6600CC"/>
                </a:solidFill>
              </a:rPr>
              <a:t>operator function</a:t>
            </a:r>
          </a:p>
          <a:p>
            <a:pPr>
              <a:lnSpc>
                <a:spcPct val="80000"/>
              </a:lnSpc>
            </a:pPr>
            <a:r>
              <a:rPr lang="en-US" sz="2400"/>
              <a:t>An operator function can be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A member of the class for which it is defined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A friend of the class for which it is defined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938A1E9-80E2-4732-A36F-93E7C5324726}" type="slidenum">
              <a:rPr lang="en-US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The Basics of Operator Overloading (contd.)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81200"/>
            <a:ext cx="8229600" cy="42672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400"/>
              <a:t>General form of a member operator function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return-type class-name::operator#(arg-list) { … }</a:t>
            </a:r>
          </a:p>
          <a:p>
            <a:pPr>
              <a:lnSpc>
                <a:spcPct val="80000"/>
              </a:lnSpc>
            </a:pPr>
            <a:r>
              <a:rPr lang="en-US" sz="2400"/>
              <a:t>Restrictions: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The precedence of the operator cannot be changed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The number of operands that an operator takes cannot be altered</a:t>
            </a:r>
          </a:p>
          <a:p>
            <a:pPr>
              <a:lnSpc>
                <a:spcPct val="80000"/>
              </a:lnSpc>
            </a:pPr>
            <a:r>
              <a:rPr lang="en-US" sz="2400"/>
              <a:t>The following operators cannot be overloaded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.   ::   .*   ?   preprocessor operators</a:t>
            </a:r>
          </a:p>
          <a:p>
            <a:pPr>
              <a:lnSpc>
                <a:spcPct val="80000"/>
              </a:lnSpc>
            </a:pPr>
            <a:r>
              <a:rPr lang="en-US" sz="2400"/>
              <a:t>Except for the =, operator functions are inherited by any derived class.</a:t>
            </a:r>
          </a:p>
          <a:p>
            <a:pPr>
              <a:lnSpc>
                <a:spcPct val="80000"/>
              </a:lnSpc>
            </a:pPr>
            <a:r>
              <a:rPr lang="en-US" sz="2400"/>
              <a:t>Operator functions can be further overloaded in the derived classes. </a:t>
            </a:r>
          </a:p>
          <a:p>
            <a:pPr>
              <a:lnSpc>
                <a:spcPct val="80000"/>
              </a:lnSpc>
            </a:pPr>
            <a:r>
              <a:rPr lang="en-US" sz="2400"/>
              <a:t>Operator functions cannot have default arguments.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DD0230D-A058-45C2-8F9F-EA447A56DA53}" type="slidenum">
              <a:rPr lang="en-US"/>
              <a:pPr/>
              <a:t>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Overloading Binary Operators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E2C2D-AE7A-4315-AD3F-C06D9703AA29}" type="slidenum">
              <a:rPr lang="en-US"/>
              <a:pPr/>
              <a:t>5</a:t>
            </a:fld>
            <a:endParaRPr lang="en-US"/>
          </a:p>
        </p:txBody>
      </p:sp>
      <p:sp>
        <p:nvSpPr>
          <p:cNvPr id="89092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152400" y="1981200"/>
            <a:ext cx="4343400" cy="4343400"/>
          </a:xfrm>
          <a:noFill/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000"/>
              <a:t>class coord {</a:t>
            </a:r>
          </a:p>
          <a:p>
            <a:pPr>
              <a:lnSpc>
                <a:spcPct val="80000"/>
              </a:lnSpc>
            </a:pPr>
            <a:r>
              <a:rPr lang="en-US" sz="2000"/>
              <a:t>   int x, y;</a:t>
            </a:r>
          </a:p>
          <a:p>
            <a:pPr>
              <a:lnSpc>
                <a:spcPct val="80000"/>
              </a:lnSpc>
            </a:pPr>
            <a:r>
              <a:rPr lang="en-US" sz="2000"/>
              <a:t>public:</a:t>
            </a:r>
          </a:p>
          <a:p>
            <a:pPr>
              <a:lnSpc>
                <a:spcPct val="80000"/>
              </a:lnSpc>
            </a:pPr>
            <a:r>
              <a:rPr lang="en-US" sz="2000"/>
              <a:t>   coord(int a = 0, int b = 0) {</a:t>
            </a:r>
          </a:p>
          <a:p>
            <a:pPr>
              <a:lnSpc>
                <a:spcPct val="80000"/>
              </a:lnSpc>
            </a:pPr>
            <a:r>
              <a:rPr lang="en-US" sz="2000"/>
              <a:t>      x = a; y = b;</a:t>
            </a:r>
          </a:p>
          <a:p>
            <a:pPr>
              <a:lnSpc>
                <a:spcPct val="80000"/>
              </a:lnSpc>
            </a:pPr>
            <a:r>
              <a:rPr lang="en-US" sz="2000"/>
              <a:t>   }</a:t>
            </a:r>
          </a:p>
          <a:p>
            <a:pPr>
              <a:lnSpc>
                <a:spcPct val="80000"/>
              </a:lnSpc>
            </a:pPr>
            <a:r>
              <a:rPr lang="en-US" sz="2000"/>
              <a:t>   void show() {</a:t>
            </a:r>
          </a:p>
          <a:p>
            <a:pPr>
              <a:lnSpc>
                <a:spcPct val="80000"/>
              </a:lnSpc>
            </a:pPr>
            <a:r>
              <a:rPr lang="en-US" sz="2000"/>
              <a:t>      cout &lt;&lt; x &lt;&lt; “, ” &lt;&lt; y &lt;&lt; endl;</a:t>
            </a:r>
          </a:p>
          <a:p>
            <a:pPr>
              <a:lnSpc>
                <a:spcPct val="80000"/>
              </a:lnSpc>
            </a:pPr>
            <a:r>
              <a:rPr lang="en-US" sz="2000"/>
              <a:t>   }</a:t>
            </a:r>
          </a:p>
          <a:p>
            <a:pPr>
              <a:lnSpc>
                <a:spcPct val="80000"/>
              </a:lnSpc>
            </a:pPr>
            <a:r>
              <a:rPr lang="en-US" sz="2000"/>
              <a:t>   coord operator+(coord obj);</a:t>
            </a:r>
          </a:p>
          <a:p>
            <a:pPr>
              <a:lnSpc>
                <a:spcPct val="80000"/>
              </a:lnSpc>
            </a:pPr>
            <a:r>
              <a:rPr lang="en-US" sz="2000"/>
              <a:t>   coord operator+(int i);</a:t>
            </a:r>
          </a:p>
          <a:p>
            <a:pPr>
              <a:lnSpc>
                <a:spcPct val="80000"/>
              </a:lnSpc>
            </a:pPr>
            <a:r>
              <a:rPr lang="en-US" sz="2000"/>
              <a:t>   coord operator-(coord obj);</a:t>
            </a:r>
          </a:p>
          <a:p>
            <a:pPr>
              <a:lnSpc>
                <a:spcPct val="80000"/>
              </a:lnSpc>
            </a:pPr>
            <a:r>
              <a:rPr lang="en-US" sz="2000"/>
              <a:t>   coord operator=(coord obj);</a:t>
            </a:r>
          </a:p>
          <a:p>
            <a:pPr>
              <a:lnSpc>
                <a:spcPct val="80000"/>
              </a:lnSpc>
            </a:pPr>
            <a:r>
              <a:rPr lang="en-US" sz="2000"/>
              <a:t>};</a:t>
            </a:r>
          </a:p>
        </p:txBody>
      </p:sp>
      <p:sp>
        <p:nvSpPr>
          <p:cNvPr id="89093" name="Rectangle 5"/>
          <p:cNvSpPr>
            <a:spLocks noGrp="1" noChangeArrowheads="1"/>
          </p:cNvSpPr>
          <p:nvPr>
            <p:ph sz="quarter" idx="2"/>
          </p:nvPr>
        </p:nvSpPr>
        <p:spPr>
          <a:xfrm>
            <a:off x="4648200" y="1981200"/>
            <a:ext cx="4267200" cy="4343400"/>
          </a:xfrm>
          <a:noFill/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000"/>
              <a:t>coord coord::operator+(coord obj) {</a:t>
            </a:r>
          </a:p>
          <a:p>
            <a:pPr>
              <a:lnSpc>
                <a:spcPct val="80000"/>
              </a:lnSpc>
            </a:pPr>
            <a:r>
              <a:rPr lang="en-US" sz="2000"/>
              <a:t>   coord temp;</a:t>
            </a:r>
          </a:p>
          <a:p>
            <a:pPr>
              <a:lnSpc>
                <a:spcPct val="80000"/>
              </a:lnSpc>
            </a:pPr>
            <a:r>
              <a:rPr lang="en-US" sz="2000"/>
              <a:t>   temp.x = x + obj.x;</a:t>
            </a:r>
          </a:p>
          <a:p>
            <a:pPr>
              <a:lnSpc>
                <a:spcPct val="80000"/>
              </a:lnSpc>
            </a:pPr>
            <a:r>
              <a:rPr lang="en-US" sz="2000"/>
              <a:t>   temp.y = y + obj.y;</a:t>
            </a:r>
          </a:p>
          <a:p>
            <a:pPr>
              <a:lnSpc>
                <a:spcPct val="80000"/>
              </a:lnSpc>
            </a:pPr>
            <a:r>
              <a:rPr lang="en-US" sz="2000"/>
              <a:t>   return temp;</a:t>
            </a:r>
          </a:p>
          <a:p>
            <a:pPr>
              <a:lnSpc>
                <a:spcPct val="80000"/>
              </a:lnSpc>
            </a:pPr>
            <a:r>
              <a:rPr lang="en-US" sz="2000"/>
              <a:t>}</a:t>
            </a:r>
          </a:p>
          <a:p>
            <a:pPr>
              <a:lnSpc>
                <a:spcPct val="80000"/>
              </a:lnSpc>
            </a:pPr>
            <a:r>
              <a:rPr lang="en-US" sz="2000"/>
              <a:t>coord coord::operator+(int i) {</a:t>
            </a:r>
          </a:p>
          <a:p>
            <a:pPr>
              <a:lnSpc>
                <a:spcPct val="80000"/>
              </a:lnSpc>
            </a:pPr>
            <a:r>
              <a:rPr lang="en-US" sz="2000"/>
              <a:t>   coord temp;</a:t>
            </a:r>
          </a:p>
          <a:p>
            <a:pPr>
              <a:lnSpc>
                <a:spcPct val="80000"/>
              </a:lnSpc>
            </a:pPr>
            <a:r>
              <a:rPr lang="en-US" sz="2000"/>
              <a:t>   temp.x = x + i;</a:t>
            </a:r>
          </a:p>
          <a:p>
            <a:pPr>
              <a:lnSpc>
                <a:spcPct val="80000"/>
              </a:lnSpc>
            </a:pPr>
            <a:r>
              <a:rPr lang="en-US" sz="2000"/>
              <a:t>   temp.y = y + i;</a:t>
            </a:r>
          </a:p>
          <a:p>
            <a:pPr>
              <a:lnSpc>
                <a:spcPct val="80000"/>
              </a:lnSpc>
            </a:pPr>
            <a:r>
              <a:rPr lang="en-US" sz="2000"/>
              <a:t>   return temp;</a:t>
            </a:r>
          </a:p>
          <a:p>
            <a:pPr>
              <a:lnSpc>
                <a:spcPct val="80000"/>
              </a:lnSpc>
            </a:pPr>
            <a:r>
              <a:rPr lang="en-US" sz="200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Overloading Binary Operators (contd.)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C1DD3-7802-41F2-B1CE-9F5BED86F7F7}" type="slidenum">
              <a:rPr lang="en-US"/>
              <a:pPr/>
              <a:t>6</a:t>
            </a:fld>
            <a:endParaRPr lang="en-US"/>
          </a:p>
        </p:txBody>
      </p:sp>
      <p:sp>
        <p:nvSpPr>
          <p:cNvPr id="911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" y="1981200"/>
            <a:ext cx="4191000" cy="4343400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b="1"/>
              <a:t>coord </a:t>
            </a:r>
            <a:r>
              <a:rPr lang="en-US" sz="1800"/>
              <a:t>coord::operator-(coord obj) {</a:t>
            </a:r>
          </a:p>
          <a:p>
            <a:pPr>
              <a:lnSpc>
                <a:spcPct val="80000"/>
              </a:lnSpc>
            </a:pPr>
            <a:r>
              <a:rPr lang="en-US" sz="1800"/>
              <a:t>   coord temp;</a:t>
            </a:r>
          </a:p>
          <a:p>
            <a:pPr>
              <a:lnSpc>
                <a:spcPct val="80000"/>
              </a:lnSpc>
            </a:pPr>
            <a:r>
              <a:rPr lang="en-US" sz="1800"/>
              <a:t>   temp.x = x - obj.x;</a:t>
            </a:r>
          </a:p>
          <a:p>
            <a:pPr>
              <a:lnSpc>
                <a:spcPct val="80000"/>
              </a:lnSpc>
            </a:pPr>
            <a:r>
              <a:rPr lang="en-US" sz="1800"/>
              <a:t>   temp.y = y - obj.y;</a:t>
            </a:r>
          </a:p>
          <a:p>
            <a:pPr>
              <a:lnSpc>
                <a:spcPct val="80000"/>
              </a:lnSpc>
            </a:pPr>
            <a:r>
              <a:rPr lang="en-US" sz="1800"/>
              <a:t>   </a:t>
            </a:r>
            <a:r>
              <a:rPr lang="en-US" sz="1800" b="1">
                <a:solidFill>
                  <a:srgbClr val="660066"/>
                </a:solidFill>
              </a:rPr>
              <a:t>return temp;</a:t>
            </a:r>
          </a:p>
          <a:p>
            <a:pPr>
              <a:lnSpc>
                <a:spcPct val="80000"/>
              </a:lnSpc>
            </a:pPr>
            <a:r>
              <a:rPr lang="en-US" sz="1800"/>
              <a:t>}</a:t>
            </a:r>
          </a:p>
          <a:p>
            <a:pPr>
              <a:lnSpc>
                <a:spcPct val="80000"/>
              </a:lnSpc>
            </a:pPr>
            <a:r>
              <a:rPr lang="en-US" sz="1800" b="1">
                <a:solidFill>
                  <a:srgbClr val="660066"/>
                </a:solidFill>
              </a:rPr>
              <a:t>coord </a:t>
            </a:r>
            <a:r>
              <a:rPr lang="en-US" sz="1800"/>
              <a:t>coord::operator=(coord obj) {</a:t>
            </a:r>
          </a:p>
          <a:p>
            <a:pPr>
              <a:lnSpc>
                <a:spcPct val="80000"/>
              </a:lnSpc>
            </a:pPr>
            <a:r>
              <a:rPr lang="en-US" sz="1800"/>
              <a:t>   x = obj.x;</a:t>
            </a:r>
          </a:p>
          <a:p>
            <a:pPr>
              <a:lnSpc>
                <a:spcPct val="80000"/>
              </a:lnSpc>
            </a:pPr>
            <a:r>
              <a:rPr lang="en-US" sz="1800"/>
              <a:t>   y = obj.y;</a:t>
            </a:r>
          </a:p>
          <a:p>
            <a:pPr>
              <a:lnSpc>
                <a:spcPct val="80000"/>
              </a:lnSpc>
            </a:pPr>
            <a:r>
              <a:rPr lang="en-US" sz="1800"/>
              <a:t>   </a:t>
            </a:r>
            <a:r>
              <a:rPr lang="en-US" sz="1800" b="1">
                <a:solidFill>
                  <a:srgbClr val="660066"/>
                </a:solidFill>
              </a:rPr>
              <a:t>return *this;</a:t>
            </a:r>
          </a:p>
          <a:p>
            <a:pPr>
              <a:lnSpc>
                <a:spcPct val="80000"/>
              </a:lnSpc>
            </a:pPr>
            <a:r>
              <a:rPr lang="en-US" sz="1800"/>
              <a:t>}</a:t>
            </a:r>
          </a:p>
          <a:p>
            <a:pPr>
              <a:lnSpc>
                <a:spcPct val="80000"/>
              </a:lnSpc>
            </a:pPr>
            <a:r>
              <a:rPr lang="en-US" sz="1800"/>
              <a:t>void main() {</a:t>
            </a:r>
          </a:p>
          <a:p>
            <a:pPr>
              <a:lnSpc>
                <a:spcPct val="80000"/>
              </a:lnSpc>
            </a:pPr>
            <a:r>
              <a:rPr lang="en-US" sz="1800"/>
              <a:t>   coord c1(20, 20), c2(10, 10);</a:t>
            </a:r>
          </a:p>
          <a:p>
            <a:pPr>
              <a:lnSpc>
                <a:spcPct val="80000"/>
              </a:lnSpc>
            </a:pPr>
            <a:r>
              <a:rPr lang="en-US" sz="1800"/>
              <a:t>   coord c3 = c1 + c2; // c1.+(c2)</a:t>
            </a:r>
          </a:p>
        </p:txBody>
      </p:sp>
      <p:sp>
        <p:nvSpPr>
          <p:cNvPr id="91140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4495800" y="1981200"/>
            <a:ext cx="4495800" cy="4343400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   c3.show(); // 30, 30</a:t>
            </a:r>
          </a:p>
          <a:p>
            <a:pPr>
              <a:lnSpc>
                <a:spcPct val="80000"/>
              </a:lnSpc>
            </a:pPr>
            <a:r>
              <a:rPr lang="en-US" sz="1800"/>
              <a:t>   coord c4 = c3 + 5; // c3.+(5)</a:t>
            </a:r>
          </a:p>
          <a:p>
            <a:pPr>
              <a:lnSpc>
                <a:spcPct val="80000"/>
              </a:lnSpc>
            </a:pPr>
            <a:r>
              <a:rPr lang="en-US" sz="1800"/>
              <a:t>   c4.show(); // 35, 35</a:t>
            </a:r>
          </a:p>
          <a:p>
            <a:pPr>
              <a:lnSpc>
                <a:spcPct val="80000"/>
              </a:lnSpc>
            </a:pPr>
            <a:r>
              <a:rPr lang="en-US" sz="1800"/>
              <a:t>   coord c5 = c2 – c1; // c2.-(c1)</a:t>
            </a:r>
          </a:p>
          <a:p>
            <a:pPr>
              <a:lnSpc>
                <a:spcPct val="80000"/>
              </a:lnSpc>
            </a:pPr>
            <a:r>
              <a:rPr lang="en-US" sz="1800"/>
              <a:t>   c5.show(); // -10, -10</a:t>
            </a:r>
          </a:p>
          <a:p>
            <a:pPr>
              <a:lnSpc>
                <a:spcPct val="80000"/>
              </a:lnSpc>
            </a:pPr>
            <a:r>
              <a:rPr lang="en-US" sz="1800"/>
              <a:t>   coord c6 = c1 + c2 + c3;</a:t>
            </a:r>
          </a:p>
          <a:p>
            <a:pPr>
              <a:lnSpc>
                <a:spcPct val="80000"/>
              </a:lnSpc>
            </a:pPr>
            <a:r>
              <a:rPr lang="en-US" sz="1800"/>
              <a:t>   // (c1.+(c2)).+(c3)</a:t>
            </a:r>
          </a:p>
          <a:p>
            <a:pPr>
              <a:lnSpc>
                <a:spcPct val="80000"/>
              </a:lnSpc>
            </a:pPr>
            <a:r>
              <a:rPr lang="en-US" sz="1800"/>
              <a:t>   c6.show(); // 60, 60</a:t>
            </a:r>
          </a:p>
          <a:p>
            <a:pPr>
              <a:lnSpc>
                <a:spcPct val="80000"/>
              </a:lnSpc>
            </a:pPr>
            <a:r>
              <a:rPr lang="en-US" sz="1800"/>
              <a:t>   (c6 – c4).show(); // 25, 25</a:t>
            </a:r>
          </a:p>
          <a:p>
            <a:pPr>
              <a:lnSpc>
                <a:spcPct val="80000"/>
              </a:lnSpc>
            </a:pPr>
            <a:r>
              <a:rPr lang="en-US" sz="1800"/>
              <a:t>   c5 = c6 = c6 – c1; </a:t>
            </a:r>
          </a:p>
          <a:p>
            <a:pPr>
              <a:lnSpc>
                <a:spcPct val="80000"/>
              </a:lnSpc>
            </a:pPr>
            <a:r>
              <a:rPr lang="en-US" sz="1800"/>
              <a:t>      // c5.=(c6.=(c6.-(c1)))</a:t>
            </a:r>
          </a:p>
          <a:p>
            <a:pPr>
              <a:lnSpc>
                <a:spcPct val="80000"/>
              </a:lnSpc>
            </a:pPr>
            <a:r>
              <a:rPr lang="en-US" sz="1800"/>
              <a:t>   c5.show(); // 40, 40</a:t>
            </a:r>
          </a:p>
          <a:p>
            <a:pPr>
              <a:lnSpc>
                <a:spcPct val="80000"/>
              </a:lnSpc>
            </a:pPr>
            <a:r>
              <a:rPr lang="en-US" sz="1800"/>
              <a:t>   c6.show(); // 40, 40</a:t>
            </a:r>
          </a:p>
          <a:p>
            <a:pPr>
              <a:lnSpc>
                <a:spcPct val="80000"/>
              </a:lnSpc>
            </a:pPr>
            <a:r>
              <a:rPr lang="en-US" sz="180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Overloading The Relational and Logical Operators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A8DB3-0D36-4BD9-A39A-61C461513A56}" type="slidenum">
              <a:rPr lang="en-US"/>
              <a:pPr/>
              <a:t>7</a:t>
            </a:fld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" y="1981200"/>
            <a:ext cx="3962400" cy="4343400"/>
          </a:xfrm>
          <a:noFill/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1800"/>
              <a:t>class coord {</a:t>
            </a:r>
          </a:p>
          <a:p>
            <a:pPr>
              <a:lnSpc>
                <a:spcPct val="80000"/>
              </a:lnSpc>
            </a:pPr>
            <a:r>
              <a:rPr lang="en-US" sz="1800"/>
              <a:t>   int x, y;</a:t>
            </a:r>
          </a:p>
          <a:p>
            <a:pPr>
              <a:lnSpc>
                <a:spcPct val="80000"/>
              </a:lnSpc>
            </a:pPr>
            <a:r>
              <a:rPr lang="en-US" sz="1800"/>
              <a:t>public:</a:t>
            </a:r>
          </a:p>
          <a:p>
            <a:pPr>
              <a:lnSpc>
                <a:spcPct val="80000"/>
              </a:lnSpc>
            </a:pPr>
            <a:r>
              <a:rPr lang="en-US" sz="1800"/>
              <a:t>   coord(int a = 0, int b = 0) {</a:t>
            </a:r>
          </a:p>
          <a:p>
            <a:pPr>
              <a:lnSpc>
                <a:spcPct val="80000"/>
              </a:lnSpc>
            </a:pPr>
            <a:r>
              <a:rPr lang="en-US" sz="1800"/>
              <a:t>      x = a; y = b;</a:t>
            </a:r>
          </a:p>
          <a:p>
            <a:pPr>
              <a:lnSpc>
                <a:spcPct val="80000"/>
              </a:lnSpc>
            </a:pPr>
            <a:r>
              <a:rPr lang="en-US" sz="1800"/>
              <a:t>   }</a:t>
            </a:r>
          </a:p>
          <a:p>
            <a:pPr>
              <a:lnSpc>
                <a:spcPct val="80000"/>
              </a:lnSpc>
            </a:pPr>
            <a:r>
              <a:rPr lang="en-US" sz="1800"/>
              <a:t>   void show() {</a:t>
            </a:r>
          </a:p>
          <a:p>
            <a:pPr>
              <a:lnSpc>
                <a:spcPct val="80000"/>
              </a:lnSpc>
            </a:pPr>
            <a:r>
              <a:rPr lang="en-US" sz="1800"/>
              <a:t>      cout &lt;&lt; x &lt;&lt; “, ” &lt;&lt; y &lt;&lt; endl;</a:t>
            </a:r>
          </a:p>
          <a:p>
            <a:pPr>
              <a:lnSpc>
                <a:spcPct val="80000"/>
              </a:lnSpc>
            </a:pPr>
            <a:r>
              <a:rPr lang="en-US" sz="1800"/>
              <a:t>   }</a:t>
            </a:r>
          </a:p>
          <a:p>
            <a:pPr>
              <a:lnSpc>
                <a:spcPct val="80000"/>
              </a:lnSpc>
            </a:pPr>
            <a:r>
              <a:rPr lang="en-US" sz="1800"/>
              <a:t>   int operator==(coord obj);</a:t>
            </a:r>
          </a:p>
          <a:p>
            <a:pPr>
              <a:lnSpc>
                <a:spcPct val="80000"/>
              </a:lnSpc>
            </a:pPr>
            <a:r>
              <a:rPr lang="en-US" sz="1800"/>
              <a:t>   int operator!=(coord obj);</a:t>
            </a:r>
          </a:p>
          <a:p>
            <a:pPr>
              <a:lnSpc>
                <a:spcPct val="80000"/>
              </a:lnSpc>
            </a:pPr>
            <a:r>
              <a:rPr lang="en-US" sz="1800"/>
              <a:t>   int operator&amp;&amp;(coord obj);</a:t>
            </a:r>
          </a:p>
          <a:p>
            <a:pPr>
              <a:lnSpc>
                <a:spcPct val="80000"/>
              </a:lnSpc>
            </a:pPr>
            <a:r>
              <a:rPr lang="en-US" sz="1800"/>
              <a:t>   int operator||(coord obj);</a:t>
            </a:r>
          </a:p>
          <a:p>
            <a:pPr>
              <a:lnSpc>
                <a:spcPct val="80000"/>
              </a:lnSpc>
            </a:pPr>
            <a:r>
              <a:rPr lang="en-US" sz="1800"/>
              <a:t>};</a:t>
            </a:r>
          </a:p>
        </p:txBody>
      </p:sp>
      <p:sp>
        <p:nvSpPr>
          <p:cNvPr id="92164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4191000" y="1981200"/>
            <a:ext cx="4724400" cy="4343400"/>
          </a:xfrm>
          <a:noFill/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1800"/>
              <a:t>int coord::operator==(coord obj) {</a:t>
            </a:r>
          </a:p>
          <a:p>
            <a:pPr>
              <a:lnSpc>
                <a:spcPct val="80000"/>
              </a:lnSpc>
            </a:pPr>
            <a:r>
              <a:rPr lang="en-US" sz="1800"/>
              <a:t>   return (x == obj.x) &amp;&amp; (y == obj.y);</a:t>
            </a:r>
          </a:p>
          <a:p>
            <a:pPr>
              <a:lnSpc>
                <a:spcPct val="80000"/>
              </a:lnSpc>
            </a:pPr>
            <a:r>
              <a:rPr lang="en-US" sz="1800"/>
              <a:t>}</a:t>
            </a:r>
          </a:p>
          <a:p>
            <a:pPr>
              <a:lnSpc>
                <a:spcPct val="80000"/>
              </a:lnSpc>
            </a:pPr>
            <a:r>
              <a:rPr lang="en-US" sz="1800"/>
              <a:t>int coord::operator!=(coord obj) {</a:t>
            </a:r>
          </a:p>
          <a:p>
            <a:pPr>
              <a:lnSpc>
                <a:spcPct val="80000"/>
              </a:lnSpc>
            </a:pPr>
            <a:r>
              <a:rPr lang="en-US" sz="1800"/>
              <a:t>   return (x != obj.x) || (y != obj.y);</a:t>
            </a:r>
          </a:p>
          <a:p>
            <a:pPr>
              <a:lnSpc>
                <a:spcPct val="80000"/>
              </a:lnSpc>
            </a:pPr>
            <a:r>
              <a:rPr lang="en-US" sz="1800"/>
              <a:t>}</a:t>
            </a:r>
          </a:p>
          <a:p>
            <a:pPr>
              <a:lnSpc>
                <a:spcPct val="80000"/>
              </a:lnSpc>
            </a:pPr>
            <a:r>
              <a:rPr lang="en-US" sz="1800"/>
              <a:t>int coord::operator&amp;&amp;(coord obj) {</a:t>
            </a:r>
          </a:p>
          <a:p>
            <a:pPr>
              <a:lnSpc>
                <a:spcPct val="80000"/>
              </a:lnSpc>
            </a:pPr>
            <a:r>
              <a:rPr lang="en-US" sz="1800"/>
              <a:t>   return (x &amp;&amp; obj.x) &amp;&amp; (y &amp;&amp; obj.y);</a:t>
            </a:r>
          </a:p>
          <a:p>
            <a:pPr>
              <a:lnSpc>
                <a:spcPct val="80000"/>
              </a:lnSpc>
            </a:pPr>
            <a:r>
              <a:rPr lang="en-US" sz="1800"/>
              <a:t>}</a:t>
            </a:r>
          </a:p>
          <a:p>
            <a:pPr>
              <a:lnSpc>
                <a:spcPct val="80000"/>
              </a:lnSpc>
            </a:pPr>
            <a:r>
              <a:rPr lang="en-US" sz="1800"/>
              <a:t>int coord::operator||(coord obj) {</a:t>
            </a:r>
          </a:p>
          <a:p>
            <a:pPr>
              <a:lnSpc>
                <a:spcPct val="80000"/>
              </a:lnSpc>
            </a:pPr>
            <a:r>
              <a:rPr lang="en-US" sz="1800"/>
              <a:t>   return (x || obj.x) || (y || obj.y);</a:t>
            </a:r>
          </a:p>
          <a:p>
            <a:pPr>
              <a:lnSpc>
                <a:spcPct val="80000"/>
              </a:lnSpc>
            </a:pPr>
            <a:r>
              <a:rPr lang="en-US" sz="180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Overloading a Unary Operator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755C5-C3B0-470C-9192-C8574F3BBDBB}" type="slidenum">
              <a:rPr lang="en-US"/>
              <a:pPr/>
              <a:t>8</a:t>
            </a:fld>
            <a:endParaRPr lang="en-US"/>
          </a:p>
        </p:txBody>
      </p:sp>
      <p:sp>
        <p:nvSpPr>
          <p:cNvPr id="93191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152400" y="1981200"/>
            <a:ext cx="3962400" cy="4343400"/>
          </a:xfrm>
          <a:noFill/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sz="1800"/>
              <a:t>class coord {</a:t>
            </a:r>
          </a:p>
          <a:p>
            <a:pPr>
              <a:lnSpc>
                <a:spcPct val="80000"/>
              </a:lnSpc>
            </a:pPr>
            <a:r>
              <a:rPr lang="en-US" sz="1800"/>
              <a:t>   int x, y;</a:t>
            </a:r>
          </a:p>
          <a:p>
            <a:pPr>
              <a:lnSpc>
                <a:spcPct val="80000"/>
              </a:lnSpc>
            </a:pPr>
            <a:r>
              <a:rPr lang="en-US" sz="1800"/>
              <a:t>public:</a:t>
            </a:r>
          </a:p>
          <a:p>
            <a:pPr>
              <a:lnSpc>
                <a:spcPct val="80000"/>
              </a:lnSpc>
            </a:pPr>
            <a:r>
              <a:rPr lang="en-US" sz="1800"/>
              <a:t>   coord(int a = 0, int b = 0) {</a:t>
            </a:r>
          </a:p>
          <a:p>
            <a:pPr>
              <a:lnSpc>
                <a:spcPct val="80000"/>
              </a:lnSpc>
            </a:pPr>
            <a:r>
              <a:rPr lang="en-US" sz="1800"/>
              <a:t>      x = a; y = b;</a:t>
            </a:r>
          </a:p>
          <a:p>
            <a:pPr>
              <a:lnSpc>
                <a:spcPct val="80000"/>
              </a:lnSpc>
            </a:pPr>
            <a:r>
              <a:rPr lang="en-US" sz="1800"/>
              <a:t>   }</a:t>
            </a:r>
          </a:p>
          <a:p>
            <a:pPr>
              <a:lnSpc>
                <a:spcPct val="80000"/>
              </a:lnSpc>
            </a:pPr>
            <a:r>
              <a:rPr lang="en-US" sz="1800"/>
              <a:t>   void show() {</a:t>
            </a:r>
          </a:p>
          <a:p>
            <a:pPr>
              <a:lnSpc>
                <a:spcPct val="80000"/>
              </a:lnSpc>
            </a:pPr>
            <a:r>
              <a:rPr lang="en-US" sz="1800"/>
              <a:t>      cout &lt;&lt; x &lt;&lt; “, ” &lt;&lt; y &lt;&lt; endl;</a:t>
            </a:r>
          </a:p>
          <a:p>
            <a:pPr>
              <a:lnSpc>
                <a:spcPct val="80000"/>
              </a:lnSpc>
            </a:pPr>
            <a:r>
              <a:rPr lang="en-US" sz="1800"/>
              <a:t>   }</a:t>
            </a:r>
          </a:p>
          <a:p>
            <a:pPr>
              <a:lnSpc>
                <a:spcPct val="80000"/>
              </a:lnSpc>
            </a:pPr>
            <a:r>
              <a:rPr lang="en-US" sz="1800"/>
              <a:t>   coord operator++();</a:t>
            </a:r>
          </a:p>
          <a:p>
            <a:pPr>
              <a:lnSpc>
                <a:spcPct val="80000"/>
              </a:lnSpc>
            </a:pPr>
            <a:r>
              <a:rPr lang="en-US" sz="1800"/>
              <a:t>   coord operator++(int unused);</a:t>
            </a:r>
          </a:p>
          <a:p>
            <a:pPr>
              <a:lnSpc>
                <a:spcPct val="80000"/>
              </a:lnSpc>
            </a:pPr>
            <a:r>
              <a:rPr lang="en-US" sz="1800"/>
              <a:t>   coord operator-();</a:t>
            </a:r>
          </a:p>
          <a:p>
            <a:pPr>
              <a:lnSpc>
                <a:spcPct val="80000"/>
              </a:lnSpc>
            </a:pPr>
            <a:r>
              <a:rPr lang="en-US" sz="1800"/>
              <a:t>   coord operator-(coord obj);</a:t>
            </a:r>
          </a:p>
          <a:p>
            <a:pPr>
              <a:lnSpc>
                <a:spcPct val="80000"/>
              </a:lnSpc>
            </a:pPr>
            <a:r>
              <a:rPr lang="en-US" sz="1800"/>
              <a:t>};</a:t>
            </a:r>
          </a:p>
        </p:txBody>
      </p:sp>
      <p:sp>
        <p:nvSpPr>
          <p:cNvPr id="93192" name="Rectangle 8"/>
          <p:cNvSpPr>
            <a:spLocks noGrp="1" noChangeArrowheads="1"/>
          </p:cNvSpPr>
          <p:nvPr>
            <p:ph sz="quarter" idx="2"/>
          </p:nvPr>
        </p:nvSpPr>
        <p:spPr>
          <a:xfrm>
            <a:off x="4191000" y="1981200"/>
            <a:ext cx="4724400" cy="4343400"/>
          </a:xfrm>
          <a:noFill/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sz="1800" dirty="0" err="1"/>
              <a:t>coord</a:t>
            </a:r>
            <a:r>
              <a:rPr lang="en-US" sz="1800" dirty="0"/>
              <a:t> </a:t>
            </a:r>
            <a:r>
              <a:rPr lang="en-US" sz="1800" dirty="0" err="1"/>
              <a:t>coord</a:t>
            </a:r>
            <a:r>
              <a:rPr lang="en-US" sz="1800" dirty="0"/>
              <a:t>::operator++() {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++x; ++y; return *this;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} // prefix version</a:t>
            </a:r>
          </a:p>
          <a:p>
            <a:pPr>
              <a:lnSpc>
                <a:spcPct val="80000"/>
              </a:lnSpc>
            </a:pPr>
            <a:r>
              <a:rPr lang="en-US" sz="1800" dirty="0" err="1"/>
              <a:t>coord</a:t>
            </a:r>
            <a:r>
              <a:rPr lang="en-US" sz="1800" dirty="0"/>
              <a:t> </a:t>
            </a:r>
            <a:r>
              <a:rPr lang="en-US" sz="1800" dirty="0" err="1"/>
              <a:t>coord</a:t>
            </a:r>
            <a:r>
              <a:rPr lang="en-US" sz="1800" dirty="0"/>
              <a:t>::operator++(</a:t>
            </a:r>
            <a:r>
              <a:rPr lang="en-US" sz="1800" dirty="0" err="1"/>
              <a:t>int</a:t>
            </a:r>
            <a:r>
              <a:rPr lang="en-US" sz="1800" dirty="0"/>
              <a:t> unused) </a:t>
            </a:r>
            <a:r>
              <a:rPr lang="en-US" sz="1800" dirty="0" smtClean="0"/>
              <a:t>{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 </a:t>
            </a:r>
            <a:r>
              <a:rPr lang="en-US" sz="1800" dirty="0" smtClean="0"/>
              <a:t>  </a:t>
            </a:r>
            <a:r>
              <a:rPr lang="en-US" sz="1800" dirty="0" err="1" smtClean="0"/>
              <a:t>coord</a:t>
            </a:r>
            <a:r>
              <a:rPr lang="en-US" sz="1800" dirty="0" smtClean="0"/>
              <a:t> temp;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 </a:t>
            </a:r>
            <a:r>
              <a:rPr lang="en-US" sz="1800" dirty="0" smtClean="0"/>
              <a:t>  </a:t>
            </a:r>
            <a:r>
              <a:rPr lang="en-US" sz="1800" dirty="0" err="1" smtClean="0"/>
              <a:t>temp.x</a:t>
            </a:r>
            <a:r>
              <a:rPr lang="en-US" sz="1800" dirty="0" smtClean="0"/>
              <a:t> = x</a:t>
            </a:r>
            <a:r>
              <a:rPr lang="en-US" sz="1800" dirty="0" smtClean="0"/>
              <a:t>++;   </a:t>
            </a:r>
            <a:r>
              <a:rPr lang="en-US" sz="1800" dirty="0" err="1" smtClean="0"/>
              <a:t>temp.y</a:t>
            </a:r>
            <a:r>
              <a:rPr lang="en-US" sz="1800" dirty="0" smtClean="0"/>
              <a:t> = y++;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 </a:t>
            </a:r>
            <a:r>
              <a:rPr lang="en-US" sz="1800" dirty="0" smtClean="0"/>
              <a:t>  return temp;</a:t>
            </a: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} // postfix version</a:t>
            </a:r>
          </a:p>
          <a:p>
            <a:pPr>
              <a:lnSpc>
                <a:spcPct val="80000"/>
              </a:lnSpc>
            </a:pPr>
            <a:r>
              <a:rPr lang="en-US" sz="1800" dirty="0" err="1"/>
              <a:t>coord</a:t>
            </a:r>
            <a:r>
              <a:rPr lang="en-US" sz="1800" dirty="0"/>
              <a:t> </a:t>
            </a:r>
            <a:r>
              <a:rPr lang="en-US" sz="1800" dirty="0" err="1"/>
              <a:t>coord</a:t>
            </a:r>
            <a:r>
              <a:rPr lang="en-US" sz="1800" dirty="0"/>
              <a:t>::operator-() {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</a:t>
            </a:r>
            <a:r>
              <a:rPr lang="en-US" sz="1800" dirty="0" err="1"/>
              <a:t>coord</a:t>
            </a:r>
            <a:r>
              <a:rPr lang="en-US" sz="1800" dirty="0"/>
              <a:t> temp;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</a:t>
            </a:r>
            <a:r>
              <a:rPr lang="en-US" sz="1800" dirty="0" err="1"/>
              <a:t>temp.x</a:t>
            </a:r>
            <a:r>
              <a:rPr lang="en-US" sz="1800" dirty="0"/>
              <a:t> = -x; </a:t>
            </a:r>
            <a:r>
              <a:rPr lang="en-US" sz="1800" dirty="0" err="1"/>
              <a:t>temp.y</a:t>
            </a:r>
            <a:r>
              <a:rPr lang="en-US" sz="1800" dirty="0"/>
              <a:t> = -y; return temp;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}</a:t>
            </a:r>
          </a:p>
          <a:p>
            <a:pPr>
              <a:lnSpc>
                <a:spcPct val="80000"/>
              </a:lnSpc>
            </a:pPr>
            <a:r>
              <a:rPr lang="en-US" sz="1800" dirty="0" err="1"/>
              <a:t>coord</a:t>
            </a:r>
            <a:r>
              <a:rPr lang="en-US" sz="1800" dirty="0"/>
              <a:t> </a:t>
            </a:r>
            <a:r>
              <a:rPr lang="en-US" sz="1800" dirty="0" err="1"/>
              <a:t>coord</a:t>
            </a:r>
            <a:r>
              <a:rPr lang="en-US" sz="1800" dirty="0"/>
              <a:t>::operator-(</a:t>
            </a:r>
            <a:r>
              <a:rPr lang="en-US" sz="1800" dirty="0" err="1"/>
              <a:t>coord</a:t>
            </a:r>
            <a:r>
              <a:rPr lang="en-US" sz="1800" dirty="0"/>
              <a:t> </a:t>
            </a:r>
            <a:r>
              <a:rPr lang="en-US" sz="1800" dirty="0" err="1"/>
              <a:t>obj</a:t>
            </a:r>
            <a:r>
              <a:rPr lang="en-US" sz="1800" dirty="0"/>
              <a:t>) {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</a:t>
            </a:r>
            <a:r>
              <a:rPr lang="en-US" sz="1800" dirty="0" err="1"/>
              <a:t>coord</a:t>
            </a:r>
            <a:r>
              <a:rPr lang="en-US" sz="1800" dirty="0"/>
              <a:t> temp;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</a:t>
            </a:r>
            <a:r>
              <a:rPr lang="en-US" sz="1800" dirty="0" err="1"/>
              <a:t>temp.x</a:t>
            </a:r>
            <a:r>
              <a:rPr lang="en-US" sz="1800" dirty="0"/>
              <a:t> = x-</a:t>
            </a:r>
            <a:r>
              <a:rPr lang="en-US" sz="1800" dirty="0" err="1"/>
              <a:t>obj.x</a:t>
            </a:r>
            <a:r>
              <a:rPr lang="en-US" sz="1800" dirty="0"/>
              <a:t>; </a:t>
            </a:r>
            <a:r>
              <a:rPr lang="en-US" sz="1800" dirty="0" err="1"/>
              <a:t>temp.y</a:t>
            </a:r>
            <a:r>
              <a:rPr lang="en-US" sz="1800" dirty="0"/>
              <a:t> = y-</a:t>
            </a:r>
            <a:r>
              <a:rPr lang="en-US" sz="1800" dirty="0" err="1"/>
              <a:t>obj.y</a:t>
            </a:r>
            <a:r>
              <a:rPr lang="en-US" sz="1800" dirty="0"/>
              <a:t>; 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   return temp;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Overloading a Unary Operator (contd.)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9719-5C9D-417D-8D4E-478AF69D1385}" type="slidenum">
              <a:rPr lang="en-US"/>
              <a:pPr/>
              <a:t>9</a:t>
            </a:fld>
            <a:endParaRPr lang="en-US"/>
          </a:p>
        </p:txBody>
      </p:sp>
      <p:sp>
        <p:nvSpPr>
          <p:cNvPr id="942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" y="1981200"/>
            <a:ext cx="4267200" cy="4343400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void main() {</a:t>
            </a:r>
          </a:p>
          <a:p>
            <a:pPr>
              <a:lnSpc>
                <a:spcPct val="80000"/>
              </a:lnSpc>
            </a:pPr>
            <a:r>
              <a:rPr lang="en-US" sz="2400"/>
              <a:t>   coord c1(10, 10), c2(10, 10);</a:t>
            </a:r>
          </a:p>
          <a:p>
            <a:pPr>
              <a:lnSpc>
                <a:spcPct val="80000"/>
              </a:lnSpc>
            </a:pPr>
            <a:r>
              <a:rPr lang="en-US" sz="2400"/>
              <a:t>   coord c3 = ++c1; </a:t>
            </a:r>
          </a:p>
          <a:p>
            <a:pPr>
              <a:lnSpc>
                <a:spcPct val="80000"/>
              </a:lnSpc>
            </a:pPr>
            <a:r>
              <a:rPr lang="en-US" sz="2400"/>
              <a:t>      // c1.++() </a:t>
            </a:r>
          </a:p>
          <a:p>
            <a:pPr>
              <a:lnSpc>
                <a:spcPct val="80000"/>
              </a:lnSpc>
            </a:pPr>
            <a:r>
              <a:rPr lang="en-US" sz="2400"/>
              <a:t>   coord c4 = c2++; </a:t>
            </a:r>
          </a:p>
          <a:p>
            <a:pPr>
              <a:lnSpc>
                <a:spcPct val="80000"/>
              </a:lnSpc>
            </a:pPr>
            <a:r>
              <a:rPr lang="en-US" sz="2400"/>
              <a:t>      // c2.++(0)</a:t>
            </a:r>
          </a:p>
          <a:p>
            <a:pPr>
              <a:lnSpc>
                <a:spcPct val="80000"/>
              </a:lnSpc>
            </a:pPr>
            <a:r>
              <a:rPr lang="en-US" sz="2400"/>
              <a:t>   c1.show(); // 11, 11</a:t>
            </a:r>
          </a:p>
          <a:p>
            <a:pPr>
              <a:lnSpc>
                <a:spcPct val="80000"/>
              </a:lnSpc>
            </a:pPr>
            <a:r>
              <a:rPr lang="en-US" sz="2400"/>
              <a:t>   c2.show(); // 11, 11</a:t>
            </a:r>
          </a:p>
          <a:p>
            <a:pPr>
              <a:lnSpc>
                <a:spcPct val="80000"/>
              </a:lnSpc>
            </a:pPr>
            <a:r>
              <a:rPr lang="en-US" sz="2400"/>
              <a:t>   c3.show(); // 11, 11</a:t>
            </a:r>
          </a:p>
          <a:p>
            <a:pPr>
              <a:lnSpc>
                <a:spcPct val="80000"/>
              </a:lnSpc>
            </a:pPr>
            <a:r>
              <a:rPr lang="en-US" sz="2400"/>
              <a:t>   c4.show(); // 11, 11</a:t>
            </a:r>
          </a:p>
        </p:txBody>
      </p:sp>
      <p:sp>
        <p:nvSpPr>
          <p:cNvPr id="94212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4648200" y="1981200"/>
            <a:ext cx="4267200" cy="4343400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   coord c5 = -c1;</a:t>
            </a:r>
          </a:p>
          <a:p>
            <a:pPr>
              <a:lnSpc>
                <a:spcPct val="80000"/>
              </a:lnSpc>
            </a:pPr>
            <a:r>
              <a:rPr lang="en-US" sz="2400"/>
              <a:t>      // c1.-()</a:t>
            </a:r>
          </a:p>
          <a:p>
            <a:pPr>
              <a:lnSpc>
                <a:spcPct val="80000"/>
              </a:lnSpc>
            </a:pPr>
            <a:r>
              <a:rPr lang="en-US" sz="2400"/>
              <a:t>   c1.show(); // 11, 11</a:t>
            </a:r>
          </a:p>
          <a:p>
            <a:pPr>
              <a:lnSpc>
                <a:spcPct val="80000"/>
              </a:lnSpc>
            </a:pPr>
            <a:r>
              <a:rPr lang="en-US" sz="2400"/>
              <a:t>   c5.show(); // -11, -11</a:t>
            </a:r>
          </a:p>
          <a:p>
            <a:pPr>
              <a:lnSpc>
                <a:spcPct val="80000"/>
              </a:lnSpc>
            </a:pPr>
            <a:r>
              <a:rPr lang="en-US" sz="2400"/>
              <a:t>   coord c6 = c3 – c4;</a:t>
            </a:r>
          </a:p>
          <a:p>
            <a:pPr>
              <a:lnSpc>
                <a:spcPct val="80000"/>
              </a:lnSpc>
            </a:pPr>
            <a:r>
              <a:rPr lang="en-US" sz="2400"/>
              <a:t>      // c3.-(c4)</a:t>
            </a:r>
          </a:p>
          <a:p>
            <a:pPr>
              <a:lnSpc>
                <a:spcPct val="80000"/>
              </a:lnSpc>
            </a:pPr>
            <a:r>
              <a:rPr lang="en-US" sz="2400"/>
              <a:t>   c6.show(); // 0, 0</a:t>
            </a:r>
          </a:p>
          <a:p>
            <a:pPr>
              <a:lnSpc>
                <a:spcPct val="80000"/>
              </a:lnSpc>
            </a:pPr>
            <a:r>
              <a:rPr lang="en-US" sz="2400"/>
              <a:t>}</a:t>
            </a:r>
          </a:p>
          <a:p>
            <a:pPr>
              <a:lnSpc>
                <a:spcPct val="80000"/>
              </a:lnSpc>
            </a:pPr>
            <a:r>
              <a:rPr lang="en-US" sz="2400"/>
              <a:t>Here, prefix “++” and postfix “++” produces the same result.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1254</TotalTime>
  <Words>2909</Words>
  <Application>Microsoft Office PowerPoint</Application>
  <PresentationFormat>On-screen Show (4:3)</PresentationFormat>
  <Paragraphs>437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Times New Roman</vt:lpstr>
      <vt:lpstr>Wingdings</vt:lpstr>
      <vt:lpstr>Arial Black</vt:lpstr>
      <vt:lpstr>Oriel</vt:lpstr>
      <vt:lpstr>Introducing Operator Overloading</vt:lpstr>
      <vt:lpstr>Objectives</vt:lpstr>
      <vt:lpstr>The Basics of Operator Overloading</vt:lpstr>
      <vt:lpstr>The Basics of Operator Overloading (contd.)</vt:lpstr>
      <vt:lpstr>Overloading Binary Operators</vt:lpstr>
      <vt:lpstr>Overloading Binary Operators (contd.)</vt:lpstr>
      <vt:lpstr>Overloading The Relational and Logical Operators</vt:lpstr>
      <vt:lpstr>Overloading a Unary Operator</vt:lpstr>
      <vt:lpstr>Overloading a Unary Operator (contd.)</vt:lpstr>
      <vt:lpstr>Object Copy Issues</vt:lpstr>
      <vt:lpstr>Using Friend Operator Functions</vt:lpstr>
      <vt:lpstr>Using Friend Operator Functions (contd.)</vt:lpstr>
      <vt:lpstr>Using Friend Operator Functions (contd.)</vt:lpstr>
      <vt:lpstr>A Closer Look at the Assignment Operator</vt:lpstr>
      <vt:lpstr>A Closer Look at the Assignment Operator (contd.)</vt:lpstr>
      <vt:lpstr>A Closer Look at the Assignment Operator (contd.)</vt:lpstr>
      <vt:lpstr>A Closer Look at the Assignment Operator (contd.)</vt:lpstr>
      <vt:lpstr>Overloading the [ ] Subscript Operator</vt:lpstr>
      <vt:lpstr>Overloading the [ ] Subscript Operator (Example - 1)</vt:lpstr>
      <vt:lpstr>Overloading the [ ] Subscript Operator (Example - 2)</vt:lpstr>
      <vt:lpstr>Note on l-value</vt:lpstr>
      <vt:lpstr>Note on l-value (contd.)</vt:lpstr>
      <vt:lpstr>Note on r-value</vt:lpstr>
      <vt:lpstr>Lecture Contents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</dc:title>
  <dc:creator>Ahmed Khurshid</dc:creator>
  <cp:lastModifiedBy>Faizul Bari</cp:lastModifiedBy>
  <cp:revision>596</cp:revision>
  <dcterms:created xsi:type="dcterms:W3CDTF">2007-06-09T15:54:09Z</dcterms:created>
  <dcterms:modified xsi:type="dcterms:W3CDTF">2009-04-17T14:44:21Z</dcterms:modified>
</cp:coreProperties>
</file>