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7"/>
  </p:notesMasterIdLst>
  <p:sldIdLst>
    <p:sldId id="256" r:id="rId2"/>
    <p:sldId id="25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7" r:id="rId13"/>
    <p:sldId id="278" r:id="rId14"/>
    <p:sldId id="279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6600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387F0BB-AEA2-4DE3-BD86-0FB636C59C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4C03323-AD29-45A8-B58D-B5A2D43F9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DDF6-EF6B-4E9E-ABCB-A6EB09D66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EB1B-27F4-4929-B7D9-F4AACF211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Department of CSE, BUET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D95D8B8-FD9A-44EA-BDC5-0C5D131310F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15389B-8FA1-446C-83AA-1504C192F4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C37A94-E5B4-4E4B-9CD1-A213376BE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CF38B-711B-485B-ACC3-FD2BFE85B0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D945-BE2D-44F9-9BC3-90026BD591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DF5B01-2547-4573-996B-6E62A9547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24B03-2BD6-4FA7-AFF5-14B63A804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64581A-C0A6-4A77-BC9B-431887D9CF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D8C2C3-4A74-4582-AC54-92BC2E309B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0FE5A0-ACA2-4BF1-BCB7-4F34ADB08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Inheritance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7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8745268-DD30-4B04-BAF9-E6D90DCD007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Inheritance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 derived class can inherit more than one base class in two ways.	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Option-1: By a chain of inheritance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b1 -&gt; d1 -&gt; dd1 -&gt; ddd1 -&gt; …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Here b1 is an indirect base class of both dd1 and ddd1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Constructors are executed in the order of inheritance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Destructors are executed in the reverse order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Option-2: By directly inheriting more than one base class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class d1 : </a:t>
            </a:r>
            <a:r>
              <a:rPr lang="en-US" sz="2000" i="1"/>
              <a:t>access</a:t>
            </a:r>
            <a:r>
              <a:rPr lang="en-US" sz="2000"/>
              <a:t> b1, </a:t>
            </a:r>
            <a:r>
              <a:rPr lang="en-US" sz="2000" i="1"/>
              <a:t>access</a:t>
            </a:r>
            <a:r>
              <a:rPr lang="en-US" sz="2000"/>
              <a:t> b2, …, </a:t>
            </a:r>
            <a:r>
              <a:rPr lang="en-US" sz="2000" i="1"/>
              <a:t>access</a:t>
            </a:r>
            <a:r>
              <a:rPr lang="en-US" sz="2000"/>
              <a:t> bN { … }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Constructors are executed in the order, left to right, that the base classes are specified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Destructors are executed in the reverse order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18464B-DFD0-427F-936D-837A218E8915}" type="slidenum">
              <a:rPr lang="en-US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Inheritance (contd.)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3B67-B094-4912-8569-DC8A8DA12EA3}" type="slidenum">
              <a:rPr lang="en-US"/>
              <a:pPr/>
              <a:t>11</a:t>
            </a:fld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5715000"/>
            <a:ext cx="4038600" cy="53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Option - 1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5715000"/>
            <a:ext cx="4038600" cy="53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Option - 2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1981200" y="19050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1981200" y="29718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1981200" y="50292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ddd1</a:t>
            </a:r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1981200" y="39624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dd1</a:t>
            </a:r>
          </a:p>
        </p:txBody>
      </p:sp>
      <p:cxnSp>
        <p:nvCxnSpPr>
          <p:cNvPr id="102413" name="AutoShape 13"/>
          <p:cNvCxnSpPr>
            <a:cxnSpLocks noChangeShapeType="1"/>
            <a:stCxn id="102410" idx="0"/>
            <a:endCxn id="102412" idx="2"/>
          </p:cNvCxnSpPr>
          <p:nvPr/>
        </p:nvCxnSpPr>
        <p:spPr bwMode="auto">
          <a:xfrm flipV="1">
            <a:off x="2286000" y="44196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414" name="AutoShape 14"/>
          <p:cNvCxnSpPr>
            <a:cxnSpLocks noChangeShapeType="1"/>
            <a:stCxn id="102412" idx="0"/>
            <a:endCxn id="102409" idx="2"/>
          </p:cNvCxnSpPr>
          <p:nvPr/>
        </p:nvCxnSpPr>
        <p:spPr bwMode="auto">
          <a:xfrm flipV="1">
            <a:off x="2286000" y="34290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415" name="AutoShape 15"/>
          <p:cNvCxnSpPr>
            <a:cxnSpLocks noChangeShapeType="1"/>
            <a:stCxn id="102409" idx="0"/>
            <a:endCxn id="102406" idx="2"/>
          </p:cNvCxnSpPr>
          <p:nvPr/>
        </p:nvCxnSpPr>
        <p:spPr bwMode="auto">
          <a:xfrm flipV="1">
            <a:off x="2286000" y="23622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416" name="Rectangle 16"/>
          <p:cNvSpPr>
            <a:spLocks noChangeArrowheads="1"/>
          </p:cNvSpPr>
          <p:nvPr/>
        </p:nvSpPr>
        <p:spPr bwMode="auto">
          <a:xfrm>
            <a:off x="4953000" y="26670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6172200" y="26670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102418" name="Rectangle 18"/>
          <p:cNvSpPr>
            <a:spLocks noChangeArrowheads="1"/>
          </p:cNvSpPr>
          <p:nvPr/>
        </p:nvSpPr>
        <p:spPr bwMode="auto">
          <a:xfrm>
            <a:off x="7391400" y="26670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102419" name="Rectangle 19"/>
          <p:cNvSpPr>
            <a:spLocks noChangeArrowheads="1"/>
          </p:cNvSpPr>
          <p:nvPr/>
        </p:nvSpPr>
        <p:spPr bwMode="auto">
          <a:xfrm>
            <a:off x="6172200" y="41148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d1</a:t>
            </a:r>
          </a:p>
        </p:txBody>
      </p:sp>
      <p:cxnSp>
        <p:nvCxnSpPr>
          <p:cNvPr id="102420" name="AutoShape 20"/>
          <p:cNvCxnSpPr>
            <a:cxnSpLocks noChangeShapeType="1"/>
            <a:stCxn id="102419" idx="0"/>
            <a:endCxn id="102417" idx="2"/>
          </p:cNvCxnSpPr>
          <p:nvPr/>
        </p:nvCxnSpPr>
        <p:spPr bwMode="auto">
          <a:xfrm flipV="1">
            <a:off x="6477000" y="312420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421" name="AutoShape 21"/>
          <p:cNvCxnSpPr>
            <a:cxnSpLocks noChangeShapeType="1"/>
            <a:stCxn id="102419" idx="1"/>
            <a:endCxn id="102416" idx="2"/>
          </p:cNvCxnSpPr>
          <p:nvPr/>
        </p:nvCxnSpPr>
        <p:spPr bwMode="auto">
          <a:xfrm rot="10800000">
            <a:off x="5257800" y="3124200"/>
            <a:ext cx="914400" cy="1219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3" name="AutoShape 23"/>
          <p:cNvCxnSpPr>
            <a:cxnSpLocks noChangeShapeType="1"/>
            <a:stCxn id="102419" idx="3"/>
            <a:endCxn id="102418" idx="2"/>
          </p:cNvCxnSpPr>
          <p:nvPr/>
        </p:nvCxnSpPr>
        <p:spPr bwMode="auto">
          <a:xfrm flipV="1">
            <a:off x="6781800" y="3124200"/>
            <a:ext cx="914400" cy="1219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Base Classes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3962400" cy="4191000"/>
          </a:xfrm>
        </p:spPr>
        <p:txBody>
          <a:bodyPr/>
          <a:lstStyle/>
          <a:p>
            <a:r>
              <a:rPr lang="en-US" sz="2800"/>
              <a:t>Consider the situation shown.</a:t>
            </a:r>
          </a:p>
          <a:p>
            <a:r>
              <a:rPr lang="en-US" sz="2800"/>
              <a:t>Two copies of </a:t>
            </a:r>
            <a:r>
              <a:rPr lang="en-US" sz="2800" i="1"/>
              <a:t>Base</a:t>
            </a:r>
            <a:r>
              <a:rPr lang="en-US" sz="2800"/>
              <a:t> are included in </a:t>
            </a:r>
            <a:r>
              <a:rPr lang="en-US" sz="2800" i="1"/>
              <a:t>D3</a:t>
            </a:r>
            <a:r>
              <a:rPr lang="en-US" sz="2800"/>
              <a:t>.</a:t>
            </a:r>
          </a:p>
          <a:p>
            <a:r>
              <a:rPr lang="en-US" sz="2800"/>
              <a:t>This causes ambiguity when a member of </a:t>
            </a:r>
            <a:r>
              <a:rPr lang="en-US" sz="2800" i="1"/>
              <a:t>Base</a:t>
            </a:r>
            <a:r>
              <a:rPr lang="en-US" sz="2800"/>
              <a:t> is directly used by </a:t>
            </a:r>
            <a:r>
              <a:rPr lang="en-US" sz="2800" i="1"/>
              <a:t>D3</a:t>
            </a:r>
            <a:r>
              <a:rPr lang="en-US" sz="2800"/>
              <a:t>.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5CC5DD1-125D-405A-A9B3-AFBDFB695750}" type="slidenum">
              <a:rPr lang="en-US"/>
              <a:pPr/>
              <a:t>12</a:t>
            </a:fld>
            <a:endParaRPr lang="en-US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5324475" y="2438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Base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7286625" y="2438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Base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5172075" y="36576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D1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7134225" y="36576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D2</a:t>
            </a:r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6143625" y="51816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D3</a:t>
            </a:r>
          </a:p>
        </p:txBody>
      </p:sp>
      <p:cxnSp>
        <p:nvCxnSpPr>
          <p:cNvPr id="87050" name="AutoShape 10"/>
          <p:cNvCxnSpPr>
            <a:cxnSpLocks noChangeShapeType="1"/>
            <a:stCxn id="87047" idx="0"/>
            <a:endCxn id="87045" idx="2"/>
          </p:cNvCxnSpPr>
          <p:nvPr/>
        </p:nvCxnSpPr>
        <p:spPr bwMode="auto">
          <a:xfrm flipV="1">
            <a:off x="7934325" y="2895600"/>
            <a:ext cx="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7051" name="Line 11"/>
          <p:cNvSpPr>
            <a:spLocks noChangeShapeType="1"/>
          </p:cNvSpPr>
          <p:nvPr/>
        </p:nvSpPr>
        <p:spPr bwMode="auto">
          <a:xfrm>
            <a:off x="5943600" y="46482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87053" name="AutoShape 13"/>
          <p:cNvCxnSpPr>
            <a:cxnSpLocks noChangeShapeType="1"/>
            <a:stCxn id="87051" idx="1"/>
            <a:endCxn id="87047" idx="2"/>
          </p:cNvCxnSpPr>
          <p:nvPr/>
        </p:nvCxnSpPr>
        <p:spPr bwMode="auto">
          <a:xfrm flipV="1">
            <a:off x="7924800" y="4114800"/>
            <a:ext cx="9525" cy="5524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7055" name="AutoShape 15"/>
          <p:cNvCxnSpPr>
            <a:cxnSpLocks noChangeShapeType="1"/>
            <a:stCxn id="87051" idx="0"/>
            <a:endCxn id="87046" idx="2"/>
          </p:cNvCxnSpPr>
          <p:nvPr/>
        </p:nvCxnSpPr>
        <p:spPr bwMode="auto">
          <a:xfrm flipV="1">
            <a:off x="5943600" y="4114800"/>
            <a:ext cx="28575" cy="5143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7056" name="AutoShape 16"/>
          <p:cNvCxnSpPr>
            <a:cxnSpLocks noChangeShapeType="1"/>
            <a:stCxn id="87046" idx="0"/>
            <a:endCxn id="87044" idx="2"/>
          </p:cNvCxnSpPr>
          <p:nvPr/>
        </p:nvCxnSpPr>
        <p:spPr bwMode="auto">
          <a:xfrm flipV="1">
            <a:off x="5972175" y="2895600"/>
            <a:ext cx="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7058" name="Line 18"/>
          <p:cNvSpPr>
            <a:spLocks noChangeShapeType="1"/>
          </p:cNvSpPr>
          <p:nvPr/>
        </p:nvSpPr>
        <p:spPr bwMode="auto">
          <a:xfrm flipV="1">
            <a:off x="6967538" y="4648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Base Classes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AF8A-8C3C-459E-B2B1-43A805F6859A}" type="slidenum">
              <a:rPr lang="en-US"/>
              <a:pPr/>
              <a:t>13</a:t>
            </a:fld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sz="quarter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class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int i;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  <a:p>
            <a:pPr>
              <a:lnSpc>
                <a:spcPct val="80000"/>
              </a:lnSpc>
            </a:pPr>
            <a:r>
              <a:rPr lang="en-US" sz="2000"/>
              <a:t>class D1 : public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int j;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  <a:p>
            <a:pPr>
              <a:lnSpc>
                <a:spcPct val="80000"/>
              </a:lnSpc>
            </a:pPr>
            <a:r>
              <a:rPr lang="en-US" sz="2000"/>
              <a:t>class D2 : public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int k;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sz="quarter" idx="2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class D3 : public D1, public D2 {</a:t>
            </a:r>
          </a:p>
          <a:p>
            <a:pPr>
              <a:lnSpc>
                <a:spcPct val="80000"/>
              </a:lnSpc>
            </a:pPr>
            <a:r>
              <a:rPr lang="en-US" sz="2000"/>
              <a:t>  // contains two copies of ‘i’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  <a:p>
            <a:pPr>
              <a:lnSpc>
                <a:spcPct val="80000"/>
              </a:lnSpc>
            </a:pPr>
            <a:r>
              <a:rPr lang="en-US" sz="20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000"/>
              <a:t>   D3 obj;</a:t>
            </a:r>
          </a:p>
          <a:p>
            <a:pPr>
              <a:lnSpc>
                <a:spcPct val="80000"/>
              </a:lnSpc>
            </a:pPr>
            <a:r>
              <a:rPr lang="en-US" sz="2000"/>
              <a:t>   obj.i = 10; // ambiguous, compiler error</a:t>
            </a:r>
          </a:p>
          <a:p>
            <a:pPr>
              <a:lnSpc>
                <a:spcPct val="80000"/>
              </a:lnSpc>
            </a:pPr>
            <a:r>
              <a:rPr lang="en-US" sz="2000"/>
              <a:t>   obj.j = 20; // no problem</a:t>
            </a:r>
          </a:p>
          <a:p>
            <a:pPr>
              <a:lnSpc>
                <a:spcPct val="80000"/>
              </a:lnSpc>
            </a:pPr>
            <a:r>
              <a:rPr lang="en-US" sz="2000"/>
              <a:t>   obj.k = 30; // no problem</a:t>
            </a:r>
          </a:p>
          <a:p>
            <a:pPr>
              <a:lnSpc>
                <a:spcPct val="80000"/>
              </a:lnSpc>
            </a:pPr>
            <a:r>
              <a:rPr lang="en-US" sz="2000"/>
              <a:t>   obj.D1::i = 100; // no problem</a:t>
            </a:r>
          </a:p>
          <a:p>
            <a:pPr>
              <a:lnSpc>
                <a:spcPct val="80000"/>
              </a:lnSpc>
            </a:pPr>
            <a:r>
              <a:rPr lang="en-US" sz="2000"/>
              <a:t>   obj.D2::i = 200; // no problem </a:t>
            </a:r>
          </a:p>
          <a:p>
            <a:pPr>
              <a:lnSpc>
                <a:spcPct val="80000"/>
              </a:lnSpc>
            </a:pPr>
            <a:r>
              <a:rPr lang="en-US" sz="2000"/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Base Classes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7110-1FC1-4EFC-9DB3-A454BF4788F4}" type="slidenum">
              <a:rPr lang="en-US"/>
              <a:pPr/>
              <a:t>14</a:t>
            </a:fld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class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int i;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  <a:p>
            <a:pPr>
              <a:lnSpc>
                <a:spcPct val="80000"/>
              </a:lnSpc>
            </a:pPr>
            <a:r>
              <a:rPr lang="en-US" sz="2000"/>
              <a:t>class D1 : </a:t>
            </a:r>
            <a:r>
              <a:rPr lang="en-US" sz="2000" b="1">
                <a:solidFill>
                  <a:srgbClr val="6600CC"/>
                </a:solidFill>
              </a:rPr>
              <a:t>virtual</a:t>
            </a:r>
            <a:r>
              <a:rPr lang="en-US" sz="2000"/>
              <a:t> public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int j;</a:t>
            </a:r>
          </a:p>
          <a:p>
            <a:pPr>
              <a:lnSpc>
                <a:spcPct val="80000"/>
              </a:lnSpc>
            </a:pPr>
            <a:r>
              <a:rPr lang="en-US" sz="2000"/>
              <a:t>}; // activity of D1 not affected</a:t>
            </a:r>
          </a:p>
          <a:p>
            <a:pPr>
              <a:lnSpc>
                <a:spcPct val="80000"/>
              </a:lnSpc>
            </a:pPr>
            <a:r>
              <a:rPr lang="en-US" sz="2000"/>
              <a:t>class D2 : </a:t>
            </a:r>
            <a:r>
              <a:rPr lang="en-US" sz="2000" b="1">
                <a:solidFill>
                  <a:srgbClr val="6600CC"/>
                </a:solidFill>
              </a:rPr>
              <a:t>virtual</a:t>
            </a:r>
            <a:r>
              <a:rPr lang="en-US" sz="2000"/>
              <a:t> public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int k;</a:t>
            </a:r>
          </a:p>
          <a:p>
            <a:pPr>
              <a:lnSpc>
                <a:spcPct val="80000"/>
              </a:lnSpc>
            </a:pPr>
            <a:r>
              <a:rPr lang="en-US" sz="2000"/>
              <a:t>}; // activity of D2 not affected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class D3 : public D1, public D2 {</a:t>
            </a:r>
          </a:p>
          <a:p>
            <a:pPr>
              <a:lnSpc>
                <a:spcPct val="80000"/>
              </a:lnSpc>
            </a:pPr>
            <a:r>
              <a:rPr lang="en-US" sz="2000"/>
              <a:t>  // contains only one copy of ‘i’</a:t>
            </a:r>
          </a:p>
          <a:p>
            <a:pPr>
              <a:lnSpc>
                <a:spcPct val="80000"/>
              </a:lnSpc>
            </a:pPr>
            <a:r>
              <a:rPr lang="en-US" sz="2000"/>
              <a:t>}; // no change in this class definition</a:t>
            </a:r>
          </a:p>
          <a:p>
            <a:pPr>
              <a:lnSpc>
                <a:spcPct val="80000"/>
              </a:lnSpc>
            </a:pPr>
            <a:r>
              <a:rPr lang="en-US" sz="20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000"/>
              <a:t>   D3 obj;</a:t>
            </a:r>
          </a:p>
          <a:p>
            <a:pPr>
              <a:lnSpc>
                <a:spcPct val="80000"/>
              </a:lnSpc>
            </a:pPr>
            <a:r>
              <a:rPr lang="en-US" sz="2000"/>
              <a:t>   obj.i = 10; // no problem</a:t>
            </a:r>
          </a:p>
          <a:p>
            <a:pPr>
              <a:lnSpc>
                <a:spcPct val="80000"/>
              </a:lnSpc>
            </a:pPr>
            <a:r>
              <a:rPr lang="en-US" sz="2000"/>
              <a:t>   obj.j = 20; // no problem</a:t>
            </a:r>
          </a:p>
          <a:p>
            <a:pPr>
              <a:lnSpc>
                <a:spcPct val="80000"/>
              </a:lnSpc>
            </a:pPr>
            <a:r>
              <a:rPr lang="en-US" sz="2000"/>
              <a:t>   obj.k = 30; // no problem</a:t>
            </a:r>
          </a:p>
          <a:p>
            <a:pPr>
              <a:lnSpc>
                <a:spcPct val="80000"/>
              </a:lnSpc>
            </a:pPr>
            <a:r>
              <a:rPr lang="en-US" sz="2000"/>
              <a:t>   obj.D1::i = 100; // no problem, overwrites ‘10’</a:t>
            </a:r>
          </a:p>
          <a:p>
            <a:pPr>
              <a:lnSpc>
                <a:spcPct val="80000"/>
              </a:lnSpc>
            </a:pPr>
            <a:r>
              <a:rPr lang="en-US" sz="2000"/>
              <a:t>   obj.D2::i = 200; // no problem, overwrites ‘100’ </a:t>
            </a:r>
          </a:p>
          <a:p>
            <a:pPr>
              <a:lnSpc>
                <a:spcPct val="80000"/>
              </a:lnSpc>
            </a:pPr>
            <a:r>
              <a:rPr lang="en-US" sz="20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Contents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Teach Yourself C++</a:t>
            </a:r>
          </a:p>
          <a:p>
            <a:pPr lvl="1"/>
            <a:r>
              <a:rPr lang="en-US"/>
              <a:t>Chapter 7 (Full, with exercise)</a:t>
            </a:r>
          </a:p>
          <a:p>
            <a:pPr lvl="1"/>
            <a:r>
              <a:rPr lang="en-US"/>
              <a:t>Study the examples from the book carefully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21C1FC2-06A9-418E-90B9-4135FC60B4AB}" type="slidenum">
              <a:rPr lang="en-US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Base class access control</a:t>
            </a:r>
          </a:p>
          <a:p>
            <a:pPr>
              <a:lnSpc>
                <a:spcPct val="90000"/>
              </a:lnSpc>
            </a:pPr>
            <a:r>
              <a:rPr lang="en-US"/>
              <a:t>Using </a:t>
            </a:r>
            <a:r>
              <a:rPr lang="en-US" b="1">
                <a:solidFill>
                  <a:srgbClr val="6600CC"/>
                </a:solidFill>
              </a:rPr>
              <a:t>protected</a:t>
            </a:r>
            <a:r>
              <a:rPr lang="en-US"/>
              <a:t> members</a:t>
            </a:r>
          </a:p>
          <a:p>
            <a:pPr>
              <a:lnSpc>
                <a:spcPct val="90000"/>
              </a:lnSpc>
            </a:pPr>
            <a:r>
              <a:rPr lang="en-US"/>
              <a:t>Visibility of base class members in derived class</a:t>
            </a:r>
          </a:p>
          <a:p>
            <a:pPr>
              <a:lnSpc>
                <a:spcPct val="90000"/>
              </a:lnSpc>
            </a:pPr>
            <a:r>
              <a:rPr lang="en-US"/>
              <a:t>Constructors, destructors, and inheritance</a:t>
            </a:r>
          </a:p>
          <a:p>
            <a:pPr>
              <a:lnSpc>
                <a:spcPct val="90000"/>
              </a:lnSpc>
            </a:pPr>
            <a:r>
              <a:rPr lang="en-US"/>
              <a:t>Multiple inheritance</a:t>
            </a:r>
          </a:p>
          <a:p>
            <a:pPr>
              <a:lnSpc>
                <a:spcPct val="90000"/>
              </a:lnSpc>
            </a:pPr>
            <a:r>
              <a:rPr lang="en-US"/>
              <a:t>Virtual base classes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5A4987-F412-4C28-B309-E8A5C67A0626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Base Class Access Control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class derived-class-name : </a:t>
            </a:r>
            <a:r>
              <a:rPr lang="en-US" sz="2800" b="1" i="1">
                <a:solidFill>
                  <a:srgbClr val="660066"/>
                </a:solidFill>
              </a:rPr>
              <a:t>access</a:t>
            </a:r>
            <a:r>
              <a:rPr lang="en-US" sz="2800"/>
              <a:t> base-class-name { … };</a:t>
            </a:r>
          </a:p>
          <a:p>
            <a:pPr>
              <a:lnSpc>
                <a:spcPct val="90000"/>
              </a:lnSpc>
            </a:pPr>
            <a:r>
              <a:rPr lang="en-US" sz="2800"/>
              <a:t>Here </a:t>
            </a:r>
            <a:r>
              <a:rPr lang="en-US" sz="2800" b="1" i="1">
                <a:solidFill>
                  <a:srgbClr val="660066"/>
                </a:solidFill>
              </a:rPr>
              <a:t>access</a:t>
            </a:r>
            <a:r>
              <a:rPr lang="en-US" sz="2800"/>
              <a:t> is one of three keywords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public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private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protected</a:t>
            </a:r>
          </a:p>
          <a:p>
            <a:pPr>
              <a:lnSpc>
                <a:spcPct val="90000"/>
              </a:lnSpc>
            </a:pPr>
            <a:r>
              <a:rPr lang="en-US" sz="2800"/>
              <a:t>Use of </a:t>
            </a:r>
            <a:r>
              <a:rPr lang="en-US" sz="2800" b="1" i="1">
                <a:solidFill>
                  <a:srgbClr val="660066"/>
                </a:solidFill>
              </a:rPr>
              <a:t>access</a:t>
            </a:r>
            <a:r>
              <a:rPr lang="en-US" sz="2800"/>
              <a:t> is optional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It is </a:t>
            </a:r>
            <a:r>
              <a:rPr lang="en-US" sz="2400">
                <a:solidFill>
                  <a:srgbClr val="660066"/>
                </a:solidFill>
              </a:rPr>
              <a:t>private</a:t>
            </a:r>
            <a:r>
              <a:rPr lang="en-US" sz="2400"/>
              <a:t> by default if the derived class is a </a:t>
            </a:r>
            <a:r>
              <a:rPr lang="en-US" sz="2400" b="1">
                <a:solidFill>
                  <a:srgbClr val="660066"/>
                </a:solidFill>
              </a:rPr>
              <a:t>class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It is </a:t>
            </a:r>
            <a:r>
              <a:rPr lang="en-US" sz="2400">
                <a:solidFill>
                  <a:schemeClr val="bg2"/>
                </a:solidFill>
              </a:rPr>
              <a:t>public</a:t>
            </a:r>
            <a:r>
              <a:rPr lang="en-US" sz="2400"/>
              <a:t> by default if the derived class is a </a:t>
            </a:r>
            <a:r>
              <a:rPr lang="en-US" sz="2400" b="1">
                <a:solidFill>
                  <a:schemeClr val="bg2"/>
                </a:solidFill>
              </a:rPr>
              <a:t>struct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EFA9E4-2426-48AF-8D44-4E19775DE6C9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Protected Members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Cannot be directly accessed by non-related classes and functions</a:t>
            </a:r>
          </a:p>
          <a:p>
            <a:r>
              <a:rPr lang="en-US"/>
              <a:t>But can be directly accessed by the derived classes</a:t>
            </a:r>
          </a:p>
          <a:p>
            <a:r>
              <a:rPr lang="en-US"/>
              <a:t>Can also be used with structures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A8349F-4A03-48A2-A120-3F511768FCFE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Visibility of base class members in derived class</a:t>
            </a:r>
          </a:p>
        </p:txBody>
      </p:sp>
      <p:graphicFrame>
        <p:nvGraphicFramePr>
          <p:cNvPr id="93281" name="Group 97"/>
          <p:cNvGraphicFramePr>
            <a:graphicFrameLocks noGrp="1"/>
          </p:cNvGraphicFramePr>
          <p:nvPr>
            <p:ph type="tbl" idx="1"/>
          </p:nvPr>
        </p:nvGraphicFramePr>
        <p:xfrm>
          <a:off x="457200" y="3048000"/>
          <a:ext cx="8229600" cy="3290889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5476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Member access specifier in base class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Member visibility in derived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Inheritance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Inherited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Inherited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Inherited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Protected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BBE6D1-18D5-496F-9A2E-E807DEE4C8CE}" type="slidenum">
              <a:rPr lang="en-US"/>
              <a:pPr/>
              <a:t>5</a:t>
            </a:fld>
            <a:endParaRPr lang="en-US"/>
          </a:p>
        </p:txBody>
      </p:sp>
      <p:sp>
        <p:nvSpPr>
          <p:cNvPr id="93264" name="Text Box 80"/>
          <p:cNvSpPr txBox="1">
            <a:spLocks noChangeArrowheads="1"/>
          </p:cNvSpPr>
          <p:nvPr/>
        </p:nvSpPr>
        <p:spPr bwMode="auto">
          <a:xfrm>
            <a:off x="457200" y="2041525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/>
              <a:t>When a class (derived) inherits from another (base) class, the visibility of the members of the base class in the derived class is as follows.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Constructors, Destructors, and Inheritance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Both base class and derived class can have constructors and destructors.</a:t>
            </a:r>
          </a:p>
          <a:p>
            <a:pPr>
              <a:lnSpc>
                <a:spcPct val="80000"/>
              </a:lnSpc>
            </a:pPr>
            <a:r>
              <a:rPr lang="en-US" sz="2800"/>
              <a:t>Constructor functions are executed in the order of derivation.</a:t>
            </a:r>
          </a:p>
          <a:p>
            <a:pPr>
              <a:lnSpc>
                <a:spcPct val="80000"/>
              </a:lnSpc>
            </a:pPr>
            <a:r>
              <a:rPr lang="en-US" sz="2800"/>
              <a:t>Destructor functions are executed in the reverse order of derivation.</a:t>
            </a:r>
          </a:p>
          <a:p>
            <a:pPr>
              <a:lnSpc>
                <a:spcPct val="80000"/>
              </a:lnSpc>
            </a:pPr>
            <a:r>
              <a:rPr lang="en-US" sz="2800"/>
              <a:t>While working with an object of a derived class, the base class constructor and destructor are always executed no matter how the inheritance was done (private, protected or public).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8AFADAB-16E9-4B0E-9F84-81CEB17A3593}" type="slidenum">
              <a:rPr lang="en-US"/>
              <a:pPr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Constructors, Destructors, and Inheritance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89FD-3F02-4587-AD4B-1F8CA21A0A2C}" type="slidenum">
              <a:rPr lang="en-US"/>
              <a:pPr/>
              <a:t>7</a:t>
            </a:fld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828800"/>
            <a:ext cx="4267200" cy="48768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600"/>
              <a:t>class base {</a:t>
            </a:r>
          </a:p>
          <a:p>
            <a:pPr>
              <a:lnSpc>
                <a:spcPct val="80000"/>
              </a:lnSpc>
            </a:pPr>
            <a:r>
              <a:rPr lang="en-US" sz="1600"/>
              <a:t>public:</a:t>
            </a:r>
          </a:p>
          <a:p>
            <a:pPr>
              <a:lnSpc>
                <a:spcPct val="80000"/>
              </a:lnSpc>
            </a:pPr>
            <a:r>
              <a:rPr lang="en-US" sz="1600"/>
              <a:t>   base()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cout &lt;&lt; “Constructing base class\n”;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   ~base()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cout &lt;&lt; “Destructing base class\n”;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};</a:t>
            </a:r>
          </a:p>
          <a:p>
            <a:pPr>
              <a:lnSpc>
                <a:spcPct val="80000"/>
              </a:lnSpc>
            </a:pPr>
            <a:r>
              <a:rPr lang="en-US" sz="1600"/>
              <a:t>class derived : public base {</a:t>
            </a:r>
          </a:p>
          <a:p>
            <a:pPr>
              <a:lnSpc>
                <a:spcPct val="80000"/>
              </a:lnSpc>
            </a:pPr>
            <a:r>
              <a:rPr lang="en-US" sz="1600"/>
              <a:t>public:</a:t>
            </a:r>
          </a:p>
          <a:p>
            <a:pPr>
              <a:lnSpc>
                <a:spcPct val="80000"/>
              </a:lnSpc>
            </a:pPr>
            <a:r>
              <a:rPr lang="en-US" sz="1600"/>
              <a:t>   derived()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cout &lt;&lt; “Constructing derived class\n”;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   ~derived()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cout &lt;&lt; “Destructing derived class\n”;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};</a:t>
            </a:r>
          </a:p>
        </p:txBody>
      </p:sp>
      <p:sp>
        <p:nvSpPr>
          <p:cNvPr id="96261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828800"/>
            <a:ext cx="4343400" cy="48768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6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600"/>
              <a:t>   derived obj;</a:t>
            </a:r>
          </a:p>
          <a:p>
            <a:pPr>
              <a:lnSpc>
                <a:spcPct val="80000"/>
              </a:lnSpc>
            </a:pPr>
            <a:r>
              <a:rPr lang="en-US" sz="1600"/>
              <a:t>}</a:t>
            </a:r>
          </a:p>
          <a:p>
            <a:pPr>
              <a:lnSpc>
                <a:spcPct val="80000"/>
              </a:lnSpc>
            </a:pPr>
            <a:endParaRPr lang="en-US" sz="1600"/>
          </a:p>
          <a:p>
            <a:pPr>
              <a:lnSpc>
                <a:spcPct val="80000"/>
              </a:lnSpc>
            </a:pPr>
            <a:r>
              <a:rPr lang="en-US" sz="1600"/>
              <a:t>Output: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Constructing base class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Constructing derived class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Destructing derived class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Destructing base class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Constructors, Destructors, and Inheritance (contd.)</a:t>
            </a:r>
          </a:p>
        </p:txBody>
      </p:sp>
      <p:sp>
        <p:nvSpPr>
          <p:cNvPr id="98311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If a base class constructor takes parameters then it is the responsibility of the derived class constructor(s) to collect them and pass them to the base class constructor using the following syntax -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derived-constructor(arg-list) : base(arg-list) { … }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Here “base” is the name of the base class</a:t>
            </a:r>
          </a:p>
          <a:p>
            <a:pPr>
              <a:lnSpc>
                <a:spcPct val="90000"/>
              </a:lnSpc>
            </a:pPr>
            <a:r>
              <a:rPr lang="en-US" sz="2400"/>
              <a:t>It is permissible for both the derived class and the base class to use the same argument.</a:t>
            </a:r>
          </a:p>
          <a:p>
            <a:pPr>
              <a:lnSpc>
                <a:spcPct val="90000"/>
              </a:lnSpc>
            </a:pPr>
            <a:r>
              <a:rPr lang="en-US" sz="2400"/>
              <a:t>It is also possible for the derived class to ignore all arguments and just pass them along to the base class.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D8CBA7-2423-43CC-91B7-3401ACFE2F06}" type="slidenum">
              <a:rPr lang="en-US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Constructors, Destructors, and Inheritance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694DC-B697-4A29-8F75-0E8EEA16937C}" type="slidenum">
              <a:rPr lang="en-US"/>
              <a:pPr/>
              <a:t>9</a:t>
            </a:fld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828800"/>
            <a:ext cx="4267200" cy="48768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600"/>
              <a:t>class MyBase {</a:t>
            </a:r>
          </a:p>
          <a:p>
            <a:pPr>
              <a:lnSpc>
                <a:spcPct val="80000"/>
              </a:lnSpc>
            </a:pPr>
            <a:r>
              <a:rPr lang="en-US" sz="1600"/>
              <a:t>public:</a:t>
            </a:r>
          </a:p>
          <a:p>
            <a:pPr>
              <a:lnSpc>
                <a:spcPct val="80000"/>
              </a:lnSpc>
            </a:pPr>
            <a:r>
              <a:rPr lang="en-US" sz="1600"/>
              <a:t>   int x;</a:t>
            </a:r>
          </a:p>
          <a:p>
            <a:pPr>
              <a:lnSpc>
                <a:spcPct val="80000"/>
              </a:lnSpc>
            </a:pPr>
            <a:r>
              <a:rPr lang="en-US" sz="1600"/>
              <a:t>   MyBase(int m) { x = m; }</a:t>
            </a:r>
          </a:p>
          <a:p>
            <a:pPr>
              <a:lnSpc>
                <a:spcPct val="80000"/>
              </a:lnSpc>
            </a:pPr>
            <a:r>
              <a:rPr lang="en-US" sz="1600"/>
              <a:t>};</a:t>
            </a:r>
          </a:p>
          <a:p>
            <a:pPr>
              <a:lnSpc>
                <a:spcPct val="80000"/>
              </a:lnSpc>
            </a:pPr>
            <a:r>
              <a:rPr lang="en-US" sz="1600"/>
              <a:t>class MyDerived : public MyBase {</a:t>
            </a:r>
          </a:p>
          <a:p>
            <a:pPr>
              <a:lnSpc>
                <a:spcPct val="80000"/>
              </a:lnSpc>
            </a:pPr>
            <a:r>
              <a:rPr lang="en-US" sz="1600"/>
              <a:t>public:</a:t>
            </a:r>
          </a:p>
          <a:p>
            <a:pPr>
              <a:lnSpc>
                <a:spcPct val="80000"/>
              </a:lnSpc>
            </a:pPr>
            <a:r>
              <a:rPr lang="en-US" sz="1600"/>
              <a:t>   int y;</a:t>
            </a:r>
          </a:p>
          <a:p>
            <a:pPr>
              <a:lnSpc>
                <a:spcPct val="80000"/>
              </a:lnSpc>
            </a:pPr>
            <a:r>
              <a:rPr lang="en-US" sz="1600"/>
              <a:t>   MyDerived() : MyBase(0) { y = 0; }</a:t>
            </a:r>
          </a:p>
          <a:p>
            <a:pPr>
              <a:lnSpc>
                <a:spcPct val="80000"/>
              </a:lnSpc>
            </a:pPr>
            <a:r>
              <a:rPr lang="en-US" sz="1600"/>
              <a:t>   MyDerived(int a) : MyBase(a)</a:t>
            </a:r>
          </a:p>
          <a:p>
            <a:pPr>
              <a:lnSpc>
                <a:spcPct val="80000"/>
              </a:lnSpc>
            </a:pPr>
            <a:r>
              <a:rPr lang="en-US" sz="1600"/>
              <a:t>  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y = 0;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   MyDerived(int a, int b) : MyBase(a)</a:t>
            </a:r>
          </a:p>
          <a:p>
            <a:pPr>
              <a:lnSpc>
                <a:spcPct val="80000"/>
              </a:lnSpc>
            </a:pPr>
            <a:r>
              <a:rPr lang="en-US" sz="1600"/>
              <a:t>  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y = b;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};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828800"/>
            <a:ext cx="4343400" cy="48768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8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800"/>
              <a:t>   MyDerived o1; // x = 0, y = 0</a:t>
            </a:r>
          </a:p>
          <a:p>
            <a:pPr>
              <a:lnSpc>
                <a:spcPct val="80000"/>
              </a:lnSpc>
            </a:pPr>
            <a:r>
              <a:rPr lang="en-US" sz="1800"/>
              <a:t>   MyDerived o2(5); // x = 5, y = 0</a:t>
            </a:r>
          </a:p>
          <a:p>
            <a:pPr>
              <a:lnSpc>
                <a:spcPct val="80000"/>
              </a:lnSpc>
            </a:pPr>
            <a:r>
              <a:rPr lang="en-US" sz="1800"/>
              <a:t>   MyDerived o3(6, 7); // x = 6, y = 7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As “MyBase” does not have a default (no argument) constructor, every constructor of “MyDerived” must pass the parameters required by the “MyBase” constructor.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1112</TotalTime>
  <Words>1067</Words>
  <Application>Microsoft Office PowerPoint</Application>
  <PresentationFormat>On-screen Show (4:3)</PresentationFormat>
  <Paragraphs>220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Wingdings</vt:lpstr>
      <vt:lpstr>Arial Black</vt:lpstr>
      <vt:lpstr>Oriel</vt:lpstr>
      <vt:lpstr>Inheritance</vt:lpstr>
      <vt:lpstr>Objectives</vt:lpstr>
      <vt:lpstr>Base Class Access Control</vt:lpstr>
      <vt:lpstr>Using Protected Members</vt:lpstr>
      <vt:lpstr>Visibility of base class members in derived class</vt:lpstr>
      <vt:lpstr>Constructors, Destructors, and Inheritance</vt:lpstr>
      <vt:lpstr>Constructors, Destructors, and Inheritance (contd.)</vt:lpstr>
      <vt:lpstr>Constructors, Destructors, and Inheritance (contd.)</vt:lpstr>
      <vt:lpstr>Constructors, Destructors, and Inheritance (contd.)</vt:lpstr>
      <vt:lpstr>Multiple Inheritance</vt:lpstr>
      <vt:lpstr>Multiple Inheritance (contd.)</vt:lpstr>
      <vt:lpstr>Virtual Base Classes</vt:lpstr>
      <vt:lpstr>Virtual Base Classes (contd.)</vt:lpstr>
      <vt:lpstr>Virtual Base Classes (contd.)</vt:lpstr>
      <vt:lpstr>Lecture Contents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Ahmed Khurshid</dc:creator>
  <cp:lastModifiedBy>faiz</cp:lastModifiedBy>
  <cp:revision>478</cp:revision>
  <dcterms:created xsi:type="dcterms:W3CDTF">2007-06-09T15:54:09Z</dcterms:created>
  <dcterms:modified xsi:type="dcterms:W3CDTF">2009-05-04T06:06:28Z</dcterms:modified>
</cp:coreProperties>
</file>