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58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93" r:id="rId12"/>
    <p:sldId id="286" r:id="rId13"/>
    <p:sldId id="287" r:id="rId14"/>
    <p:sldId id="289" r:id="rId15"/>
    <p:sldId id="290" r:id="rId16"/>
    <p:sldId id="294" r:id="rId17"/>
    <p:sldId id="295" r:id="rId18"/>
    <p:sldId id="296" r:id="rId19"/>
    <p:sldId id="288" r:id="rId20"/>
    <p:sldId id="291" r:id="rId21"/>
    <p:sldId id="297" r:id="rId22"/>
    <p:sldId id="292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4A9207-5AAA-4D59-A6FC-B86CE88256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EDA662-DBFD-461C-891D-EB045C312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61C8-03B6-4198-9E8F-F7DDAAF18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8D56-3B3A-4970-AB47-08BF9A31A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489FD9-2192-4A52-9843-86E5298EFA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0C807C-2D30-4FE9-869B-548AB5C7C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5E26-F3E0-482F-B464-8734CB153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4E97-13AD-4B13-9D8A-A3E2CB3D61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8CAB88-E6B5-4CF4-B75E-5F3BB2D2C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DC3-0F54-45C1-B7EA-2FFF8D25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6922F5-2C97-4FEB-B260-B1365C354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A8CB16-B85A-485B-941D-CB62CE407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A51D9A-8F5C-40DD-8CEC-B0E519F94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Virtual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10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9A0D349-B271-4C22-9848-6D852779CE4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/>
              <a:t>Pointer arithmetic is relative to the data type the pointer is declared as pointing to.</a:t>
            </a:r>
          </a:p>
          <a:p>
            <a:r>
              <a:rPr lang="en-US" sz="2800"/>
              <a:t>If we point a base pointer to a derived object and then increment the pointer, it will not be pointing to the next derived object.</a:t>
            </a:r>
          </a:p>
          <a:p>
            <a:r>
              <a:rPr lang="en-US" sz="2800"/>
              <a:t>It will be pointing to (what it thinks is) the next base object !!!</a:t>
            </a:r>
          </a:p>
          <a:p>
            <a:r>
              <a:rPr lang="en-US" sz="2800" b="1">
                <a:solidFill>
                  <a:srgbClr val="FF0000"/>
                </a:solidFill>
              </a:rPr>
              <a:t>Be careful about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E2788D-0796-441A-967C-ADBBA352BE19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Point on Inheritance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In C++, only public inheritance supports the perfect IS-A relationship.</a:t>
            </a:r>
          </a:p>
          <a:p>
            <a:pPr>
              <a:lnSpc>
                <a:spcPct val="80000"/>
              </a:lnSpc>
            </a:pPr>
            <a:r>
              <a:rPr lang="en-US" sz="2000"/>
              <a:t>In case of private and protected inheritance, we cannot treat a derived class object in the same way as a base class object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Public members of the base class becomes private or protected in the derived class and hence cannot be accessed directly by others using derived class objects</a:t>
            </a:r>
          </a:p>
          <a:p>
            <a:pPr>
              <a:lnSpc>
                <a:spcPct val="80000"/>
              </a:lnSpc>
            </a:pPr>
            <a:r>
              <a:rPr lang="en-US" sz="2000"/>
              <a:t>If we use private or protected inheritance, we cannot assign the address of a derived class object to a base class pointer directly.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We can use type-casting, but it makes the program logic and structure complicated.</a:t>
            </a:r>
          </a:p>
          <a:p>
            <a:pPr>
              <a:lnSpc>
                <a:spcPct val="80000"/>
              </a:lnSpc>
            </a:pPr>
            <a:r>
              <a:rPr lang="en-US" sz="2000"/>
              <a:t>This is one of the reason for which Java only supports public inheritance.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A6DA3F-3E58-4A77-82F5-3202335CDEAC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Virtual Functions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 virtual function is a member function that is declared within a base class and redefined (called </a:t>
            </a:r>
            <a:r>
              <a:rPr lang="en-US" sz="2800" b="1" i="1"/>
              <a:t>overriding</a:t>
            </a:r>
            <a:r>
              <a:rPr lang="en-US" sz="2800"/>
              <a:t>) by a derived class.</a:t>
            </a:r>
          </a:p>
          <a:p>
            <a:pPr>
              <a:lnSpc>
                <a:spcPct val="80000"/>
              </a:lnSpc>
            </a:pPr>
            <a:r>
              <a:rPr lang="en-US" sz="2800"/>
              <a:t>It implements the “one interface, multiple methods” philosophy that underlies polymorphism.</a:t>
            </a:r>
          </a:p>
          <a:p>
            <a:pPr>
              <a:lnSpc>
                <a:spcPct val="80000"/>
              </a:lnSpc>
            </a:pPr>
            <a:r>
              <a:rPr lang="en-US" sz="2800"/>
              <a:t>The keyword </a:t>
            </a:r>
            <a:r>
              <a:rPr lang="en-US" sz="2800" b="1">
                <a:solidFill>
                  <a:srgbClr val="660066"/>
                </a:solidFill>
              </a:rPr>
              <a:t>virtual</a:t>
            </a:r>
            <a:r>
              <a:rPr lang="en-US" sz="2800"/>
              <a:t> is used to designate a member function as virtual.</a:t>
            </a:r>
          </a:p>
          <a:p>
            <a:pPr>
              <a:lnSpc>
                <a:spcPct val="80000"/>
              </a:lnSpc>
            </a:pPr>
            <a:r>
              <a:rPr lang="en-US" sz="2800"/>
              <a:t>Supports run-time polymorphism with the help of base class pointers.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2691F3-C15E-409F-85B6-0F2AAA9E8F84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Introduction to Virtual Functions (contd.)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While redefining a virtual function in a derived class, the function signature must match the original function present in the base class.</a:t>
            </a:r>
          </a:p>
          <a:p>
            <a:pPr>
              <a:lnSpc>
                <a:spcPct val="80000"/>
              </a:lnSpc>
            </a:pPr>
            <a:r>
              <a:rPr lang="en-US" sz="2400"/>
              <a:t>So, we call it </a:t>
            </a:r>
            <a:r>
              <a:rPr lang="en-US" sz="2400" b="1" i="1">
                <a:solidFill>
                  <a:srgbClr val="660066"/>
                </a:solidFill>
              </a:rPr>
              <a:t>overriding</a:t>
            </a:r>
            <a:r>
              <a:rPr lang="en-US" sz="2400"/>
              <a:t>, not overloading.</a:t>
            </a:r>
          </a:p>
          <a:p>
            <a:pPr>
              <a:lnSpc>
                <a:spcPct val="80000"/>
              </a:lnSpc>
            </a:pPr>
            <a:r>
              <a:rPr lang="en-US" sz="2400"/>
              <a:t>When a virtual function is redefined by a derived class, the keyword </a:t>
            </a:r>
            <a:r>
              <a:rPr lang="en-US" sz="2400" b="1">
                <a:solidFill>
                  <a:srgbClr val="660066"/>
                </a:solidFill>
              </a:rPr>
              <a:t>virtual</a:t>
            </a:r>
            <a:r>
              <a:rPr lang="en-US" sz="2400"/>
              <a:t> is not needed (but can be specified if the programmer wants).</a:t>
            </a:r>
          </a:p>
          <a:p>
            <a:pPr>
              <a:lnSpc>
                <a:spcPct val="80000"/>
              </a:lnSpc>
            </a:pPr>
            <a:r>
              <a:rPr lang="en-US" sz="2400"/>
              <a:t>The “virtual”-ity of the member function continues along the inheritance chain.</a:t>
            </a:r>
          </a:p>
          <a:p>
            <a:pPr>
              <a:lnSpc>
                <a:spcPct val="80000"/>
              </a:lnSpc>
            </a:pPr>
            <a:r>
              <a:rPr lang="en-US" sz="2400"/>
              <a:t>A class that contains a virtual function is referred to as a </a:t>
            </a:r>
            <a:r>
              <a:rPr lang="en-US" sz="2400" b="1" i="1">
                <a:solidFill>
                  <a:srgbClr val="6600CC"/>
                </a:solidFill>
              </a:rPr>
              <a:t>polymorphic class</a:t>
            </a:r>
            <a:r>
              <a:rPr lang="en-US" sz="240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435014-3586-43DB-BE3C-3D15C25EADD1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Introduction to Virtual Functions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A84E-2F1C-4ED5-8986-F6947D7CEA92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class base {</a:t>
            </a:r>
          </a:p>
          <a:p>
            <a:pPr>
              <a:lnSpc>
                <a:spcPct val="90000"/>
              </a:lnSpc>
            </a:pPr>
            <a:r>
              <a:rPr lang="en-US" sz="2000"/>
              <a:t>public:</a:t>
            </a:r>
          </a:p>
          <a:p>
            <a:pPr>
              <a:lnSpc>
                <a:spcPct val="90000"/>
              </a:lnSpc>
            </a:pPr>
            <a:r>
              <a:rPr lang="en-US" sz="2000"/>
              <a:t>   </a:t>
            </a:r>
            <a:r>
              <a:rPr lang="en-US" sz="2400" b="1">
                <a:solidFill>
                  <a:srgbClr val="6600CC"/>
                </a:solidFill>
              </a:rPr>
              <a:t>virtual</a:t>
            </a:r>
            <a:r>
              <a:rPr lang="en-US" sz="2000"/>
              <a:t> void show() {</a:t>
            </a:r>
          </a:p>
          <a:p>
            <a:pPr>
              <a:lnSpc>
                <a:spcPct val="90000"/>
              </a:lnSpc>
            </a:pPr>
            <a:r>
              <a:rPr lang="en-US" sz="2000"/>
              <a:t>      cout &lt;&lt; “base\n”;</a:t>
            </a:r>
          </a:p>
          <a:p>
            <a:pPr>
              <a:lnSpc>
                <a:spcPct val="90000"/>
              </a:lnSpc>
            </a:pPr>
            <a:r>
              <a:rPr lang="en-US" sz="2000"/>
              <a:t>   }</a:t>
            </a:r>
          </a:p>
          <a:p>
            <a:pPr>
              <a:lnSpc>
                <a:spcPct val="90000"/>
              </a:lnSpc>
            </a:pPr>
            <a:r>
              <a:rPr lang="en-US" sz="2000"/>
              <a:t>};</a:t>
            </a:r>
          </a:p>
          <a:p>
            <a:pPr>
              <a:lnSpc>
                <a:spcPct val="90000"/>
              </a:lnSpc>
            </a:pPr>
            <a:r>
              <a:rPr lang="en-US" sz="2000"/>
              <a:t>class derived : </a:t>
            </a:r>
            <a:r>
              <a:rPr lang="en-US" sz="2000" b="1">
                <a:solidFill>
                  <a:srgbClr val="6600CC"/>
                </a:solidFill>
              </a:rPr>
              <a:t>public base</a:t>
            </a:r>
            <a:r>
              <a:rPr lang="en-US" sz="2000"/>
              <a:t> {</a:t>
            </a:r>
          </a:p>
          <a:p>
            <a:pPr>
              <a:lnSpc>
                <a:spcPct val="90000"/>
              </a:lnSpc>
            </a:pPr>
            <a:r>
              <a:rPr lang="en-US" sz="2000"/>
              <a:t>public:</a:t>
            </a:r>
          </a:p>
          <a:p>
            <a:pPr>
              <a:lnSpc>
                <a:spcPct val="9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90000"/>
              </a:lnSpc>
            </a:pPr>
            <a:r>
              <a:rPr lang="en-US" sz="2000"/>
              <a:t>      cout &lt;&lt; “derived\n”;</a:t>
            </a:r>
          </a:p>
          <a:p>
            <a:pPr>
              <a:lnSpc>
                <a:spcPct val="90000"/>
              </a:lnSpc>
            </a:pPr>
            <a:r>
              <a:rPr lang="en-US" sz="2000"/>
              <a:t>   }</a:t>
            </a:r>
          </a:p>
          <a:p>
            <a:pPr>
              <a:lnSpc>
                <a:spcPct val="90000"/>
              </a:lnSpc>
            </a:pPr>
            <a:r>
              <a:rPr lang="en-US" sz="2000"/>
              <a:t>};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1910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90000"/>
              </a:lnSpc>
            </a:pPr>
            <a:r>
              <a:rPr lang="en-US" sz="2000"/>
              <a:t>   base b1;</a:t>
            </a:r>
          </a:p>
          <a:p>
            <a:pPr>
              <a:lnSpc>
                <a:spcPct val="90000"/>
              </a:lnSpc>
            </a:pPr>
            <a:r>
              <a:rPr lang="en-US" sz="2000"/>
              <a:t>   b1.show(); // base - (s.b.)</a:t>
            </a:r>
          </a:p>
          <a:p>
            <a:pPr>
              <a:lnSpc>
                <a:spcPct val="90000"/>
              </a:lnSpc>
            </a:pPr>
            <a:r>
              <a:rPr lang="en-US" sz="2000"/>
              <a:t>   derived d1;</a:t>
            </a:r>
          </a:p>
          <a:p>
            <a:pPr>
              <a:lnSpc>
                <a:spcPct val="90000"/>
              </a:lnSpc>
            </a:pPr>
            <a:r>
              <a:rPr lang="en-US" sz="2000"/>
              <a:t>   d1.show(); // derived – (s.b.)</a:t>
            </a:r>
          </a:p>
          <a:p>
            <a:pPr>
              <a:lnSpc>
                <a:spcPct val="90000"/>
              </a:lnSpc>
            </a:pPr>
            <a:r>
              <a:rPr lang="en-US" sz="2000"/>
              <a:t>   base *pb = &amp;b1;</a:t>
            </a:r>
          </a:p>
          <a:p>
            <a:pPr>
              <a:lnSpc>
                <a:spcPct val="90000"/>
              </a:lnSpc>
            </a:pPr>
            <a:r>
              <a:rPr lang="en-US" sz="2000"/>
              <a:t>   pb-&gt;show(); // base - (d.b.)</a:t>
            </a:r>
          </a:p>
          <a:p>
            <a:pPr>
              <a:lnSpc>
                <a:spcPct val="90000"/>
              </a:lnSpc>
            </a:pPr>
            <a:r>
              <a:rPr lang="en-US" sz="2000"/>
              <a:t>   </a:t>
            </a:r>
            <a:r>
              <a:rPr lang="en-US" sz="2000" b="1">
                <a:solidFill>
                  <a:srgbClr val="660066"/>
                </a:solidFill>
              </a:rPr>
              <a:t>pb = &amp;d1;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660066"/>
                </a:solidFill>
              </a:rPr>
              <a:t>   pb-&gt;show(); // derived (d.b.)</a:t>
            </a:r>
          </a:p>
          <a:p>
            <a:pPr>
              <a:lnSpc>
                <a:spcPct val="90000"/>
              </a:lnSpc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r>
              <a:rPr lang="en-US" sz="2000"/>
              <a:t>Here,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s.b. = static binding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d.b. = dynamic binding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Introduction to Virtual Functions (contd.)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80EB-82A2-4020-AFA0-F5A156A997F0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</a:t>
            </a:r>
            <a:r>
              <a:rPr lang="en-US" sz="2400" b="1">
                <a:solidFill>
                  <a:srgbClr val="6600CC"/>
                </a:solidFill>
              </a:rPr>
              <a:t>virtual</a:t>
            </a:r>
            <a:r>
              <a:rPr lang="en-US" sz="2000"/>
              <a:t>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“base\n”;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class d1 : </a:t>
            </a:r>
            <a:r>
              <a:rPr lang="en-US" sz="2000" b="1">
                <a:solidFill>
                  <a:srgbClr val="6600CC"/>
                </a:solidFill>
              </a:rPr>
              <a:t>public base</a:t>
            </a:r>
            <a:r>
              <a:rPr lang="en-US" sz="2000"/>
              <a:t>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“derived-1\n”;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0386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d2 : </a:t>
            </a:r>
            <a:r>
              <a:rPr lang="en-US" sz="2000" b="1">
                <a:solidFill>
                  <a:srgbClr val="6600CC"/>
                </a:solidFill>
              </a:rPr>
              <a:t>public base</a:t>
            </a:r>
            <a:r>
              <a:rPr lang="en-US" sz="2000"/>
              <a:t>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“derived-2\n”;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/>
              <a:t>   base *pb; d1 od1; d2 od2;</a:t>
            </a:r>
          </a:p>
          <a:p>
            <a:pPr>
              <a:lnSpc>
                <a:spcPct val="80000"/>
              </a:lnSpc>
            </a:pPr>
            <a:r>
              <a:rPr lang="en-US" sz="2000"/>
              <a:t>   int n;</a:t>
            </a:r>
          </a:p>
          <a:p>
            <a:pPr>
              <a:lnSpc>
                <a:spcPct val="80000"/>
              </a:lnSpc>
            </a:pPr>
            <a:r>
              <a:rPr lang="en-US" sz="2000"/>
              <a:t>   cin &gt;&gt; n;</a:t>
            </a:r>
          </a:p>
          <a:p>
            <a:pPr>
              <a:lnSpc>
                <a:spcPct val="80000"/>
              </a:lnSpc>
            </a:pPr>
            <a:r>
              <a:rPr lang="en-US" sz="2000"/>
              <a:t>   if (n % 2) pb = &amp;od1;</a:t>
            </a:r>
          </a:p>
          <a:p>
            <a:pPr>
              <a:lnSpc>
                <a:spcPct val="80000"/>
              </a:lnSpc>
            </a:pPr>
            <a:r>
              <a:rPr lang="en-US" sz="2000"/>
              <a:t>   else pb = &amp;od2;</a:t>
            </a:r>
          </a:p>
          <a:p>
            <a:pPr>
              <a:lnSpc>
                <a:spcPct val="80000"/>
              </a:lnSpc>
            </a:pPr>
            <a:r>
              <a:rPr lang="en-US" sz="2000"/>
              <a:t>   pb-&gt;show(); // guess what ??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609600" y="6096000"/>
            <a:ext cx="2971800" cy="381000"/>
          </a:xfrm>
          <a:prstGeom prst="wedgeRoundRectCallout">
            <a:avLst>
              <a:gd name="adj1" fmla="val 123130"/>
              <a:gd name="adj2" fmla="val -100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Run-time polymorphism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Destructors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Constructors cannot be virtual, but destructors can be virtual.</a:t>
            </a:r>
          </a:p>
          <a:p>
            <a:r>
              <a:rPr lang="en-US"/>
              <a:t>It ensures that the derived class destructor is called when a base class pointer is used while deleting a dynamically created derived class object.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71E7F4-8D8C-45C2-BCB9-F194C59D70BA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Destructors (contd.)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27A1-33B2-48E7-9856-42F2E73482EE}" type="slidenum">
              <a:rPr lang="en-US"/>
              <a:pPr/>
              <a:t>17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4267200" cy="3886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~base()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 “destructing base\n”;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  <a:p>
            <a:pPr>
              <a:lnSpc>
                <a:spcPct val="80000"/>
              </a:lnSpc>
            </a:pPr>
            <a:r>
              <a:rPr lang="en-US" sz="1800"/>
              <a:t>class derived : public base {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~derived()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“destructing derived\n”;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3886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base *p = new derived;</a:t>
            </a:r>
          </a:p>
          <a:p>
            <a:pPr>
              <a:lnSpc>
                <a:spcPct val="80000"/>
              </a:lnSpc>
            </a:pPr>
            <a:r>
              <a:rPr lang="en-US" sz="1800"/>
              <a:t>   delete 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Output: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destructing base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590800" y="5867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Using non-virtual destructor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Destructors (contd.)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A226-8FA3-47E1-A299-31059ACFE7DE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4267200" cy="3886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  <a:r>
              <a:rPr lang="en-US" sz="1800" b="1">
                <a:solidFill>
                  <a:srgbClr val="660066"/>
                </a:solidFill>
              </a:rPr>
              <a:t>virtual</a:t>
            </a:r>
            <a:r>
              <a:rPr lang="en-US" sz="1800"/>
              <a:t> ~base()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 “destructing base\n”;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  <a:p>
            <a:pPr>
              <a:lnSpc>
                <a:spcPct val="80000"/>
              </a:lnSpc>
            </a:pPr>
            <a:r>
              <a:rPr lang="en-US" sz="1800"/>
              <a:t>class derived : public base {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~derived()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“destructing derived\n”;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3886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base *p = new derived;</a:t>
            </a:r>
          </a:p>
          <a:p>
            <a:pPr>
              <a:lnSpc>
                <a:spcPct val="80000"/>
              </a:lnSpc>
            </a:pPr>
            <a:r>
              <a:rPr lang="en-US" sz="1800"/>
              <a:t>   delete 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Output: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destructing derived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destructing base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971800" y="586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Using virtual destructor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Virtual Functions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If we want to omit the body of a virtual function in a base class, we can use pure virtual functions.</a:t>
            </a:r>
          </a:p>
          <a:p>
            <a:pPr lvl="1"/>
            <a:r>
              <a:rPr lang="en-US" sz="2400"/>
              <a:t>virtual ret-type func-name(param-list) = 0;</a:t>
            </a:r>
          </a:p>
          <a:p>
            <a:r>
              <a:rPr lang="en-US" sz="2800"/>
              <a:t>It makes a class an </a:t>
            </a:r>
            <a:r>
              <a:rPr lang="en-US" sz="2800" b="1" i="1">
                <a:solidFill>
                  <a:srgbClr val="6600CC"/>
                </a:solidFill>
              </a:rPr>
              <a:t>abstract class</a:t>
            </a:r>
            <a:r>
              <a:rPr lang="en-US" sz="2800"/>
              <a:t>.</a:t>
            </a:r>
          </a:p>
          <a:p>
            <a:pPr lvl="1"/>
            <a:r>
              <a:rPr lang="en-US" sz="2400"/>
              <a:t>We cannot create any objects of such classes.</a:t>
            </a:r>
          </a:p>
          <a:p>
            <a:r>
              <a:rPr lang="en-US" sz="2800"/>
              <a:t>It forces derived classes to override it.</a:t>
            </a:r>
          </a:p>
          <a:p>
            <a:pPr lvl="1"/>
            <a:r>
              <a:rPr lang="en-US" sz="2400"/>
              <a:t>Otherwise they become abstract too.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F9F717-9362-4DCE-8644-761E994CB1E2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Polymorphism in C++</a:t>
            </a:r>
          </a:p>
          <a:p>
            <a:pPr>
              <a:lnSpc>
                <a:spcPct val="90000"/>
              </a:lnSpc>
            </a:pPr>
            <a:r>
              <a:rPr lang="en-US" sz="2800"/>
              <a:t>Pointers to derived classes</a:t>
            </a:r>
          </a:p>
          <a:p>
            <a:pPr>
              <a:lnSpc>
                <a:spcPct val="90000"/>
              </a:lnSpc>
            </a:pPr>
            <a:r>
              <a:rPr lang="en-US" sz="2800"/>
              <a:t>Important point on inheritance</a:t>
            </a:r>
          </a:p>
          <a:p>
            <a:pPr>
              <a:lnSpc>
                <a:spcPct val="90000"/>
              </a:lnSpc>
            </a:pPr>
            <a:r>
              <a:rPr lang="en-US" sz="2800"/>
              <a:t>Introduction to virtual functions</a:t>
            </a:r>
          </a:p>
          <a:p>
            <a:pPr>
              <a:lnSpc>
                <a:spcPct val="90000"/>
              </a:lnSpc>
            </a:pPr>
            <a:r>
              <a:rPr lang="en-US" sz="2800"/>
              <a:t>Virtual destructors</a:t>
            </a:r>
          </a:p>
          <a:p>
            <a:pPr>
              <a:lnSpc>
                <a:spcPct val="90000"/>
              </a:lnSpc>
            </a:pPr>
            <a:r>
              <a:rPr lang="en-US" sz="2800"/>
              <a:t>More about virtual functions</a:t>
            </a:r>
          </a:p>
          <a:p>
            <a:pPr>
              <a:lnSpc>
                <a:spcPct val="90000"/>
              </a:lnSpc>
            </a:pPr>
            <a:r>
              <a:rPr lang="en-US" sz="2800"/>
              <a:t>Final comments</a:t>
            </a:r>
          </a:p>
          <a:p>
            <a:pPr>
              <a:lnSpc>
                <a:spcPct val="90000"/>
              </a:lnSpc>
            </a:pPr>
            <a:r>
              <a:rPr lang="en-US" sz="2800"/>
              <a:t>Applying polymorphism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01A22A-98AB-426E-B57A-7EAE7759FD98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More About Virtual Functions (contd.)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Pure virtual function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Helps to guarantee that a derived class will provide its own redefinition.</a:t>
            </a:r>
          </a:p>
          <a:p>
            <a:pPr>
              <a:lnSpc>
                <a:spcPct val="90000"/>
              </a:lnSpc>
            </a:pPr>
            <a:r>
              <a:rPr lang="en-US" sz="2800"/>
              <a:t>We can still create a pointer to an abstract class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Because it is at the heart of run-time polymorphism</a:t>
            </a:r>
          </a:p>
          <a:p>
            <a:pPr>
              <a:lnSpc>
                <a:spcPct val="90000"/>
              </a:lnSpc>
            </a:pPr>
            <a:r>
              <a:rPr lang="en-US" sz="2800"/>
              <a:t>When a virtual function is inherited, so is its virtual nature.</a:t>
            </a:r>
          </a:p>
          <a:p>
            <a:pPr>
              <a:lnSpc>
                <a:spcPct val="90000"/>
              </a:lnSpc>
            </a:pPr>
            <a:r>
              <a:rPr lang="en-US" sz="2800"/>
              <a:t>We can continue to override virtual functions along the inheritance hierarchy.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88CB68-198C-42FC-A262-E001D42C9F32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Comments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Run-time polymorphism is not automatically activated in C++.</a:t>
            </a:r>
          </a:p>
          <a:p>
            <a:pPr>
              <a:lnSpc>
                <a:spcPct val="80000"/>
              </a:lnSpc>
            </a:pPr>
            <a:r>
              <a:rPr lang="en-US" sz="2800"/>
              <a:t>We have to use virtual functions and base class pointers to enforce and activate run-time polymorphism in C++.</a:t>
            </a:r>
          </a:p>
          <a:p>
            <a:pPr>
              <a:lnSpc>
                <a:spcPct val="80000"/>
              </a:lnSpc>
            </a:pPr>
            <a:r>
              <a:rPr lang="en-US" sz="2800"/>
              <a:t>But, in Java, run-time polymorphism is automatically present as all </a:t>
            </a:r>
            <a:r>
              <a:rPr lang="en-US" sz="2800" b="1">
                <a:solidFill>
                  <a:srgbClr val="660066"/>
                </a:solidFill>
              </a:rPr>
              <a:t>non-static methods</a:t>
            </a:r>
            <a:r>
              <a:rPr lang="en-US" sz="2800"/>
              <a:t> of a class are by default virtual in nature.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We just need to use superclass references to point to subclass objects to achieve run-time polymorphism in Java.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2B3765-0D22-4C6B-B07A-91CA5BB4F941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Polymorphism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Early binding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Normal functions, overloaded functions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Nonvirtual member and friend functions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Resolved at compile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Very efficient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lacks flexibility</a:t>
            </a:r>
          </a:p>
          <a:p>
            <a:pPr>
              <a:lnSpc>
                <a:spcPct val="90000"/>
              </a:lnSpc>
            </a:pPr>
            <a:r>
              <a:rPr lang="en-US" sz="2400"/>
              <a:t>Late binding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Virtual functions accessed via a base class pointer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Resolved at run-time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Quite flexible during run-time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has run-time overhead; slows down program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5B4DA-D22E-49F0-8ADA-3E800AAF1584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Teach Yourself C++</a:t>
            </a:r>
          </a:p>
          <a:p>
            <a:pPr lvl="1"/>
            <a:r>
              <a:rPr lang="en-US"/>
              <a:t>Chapter 10 (Full, with exercises)</a:t>
            </a:r>
          </a:p>
          <a:p>
            <a:pPr lvl="1"/>
            <a:r>
              <a:rPr lang="en-US"/>
              <a:t>Study the examples from the book carefully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D8CE69-8447-4E07-8C83-F35EED7D38A3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 in C++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2 types</a:t>
            </a:r>
          </a:p>
          <a:p>
            <a:pPr lvl="1"/>
            <a:r>
              <a:rPr lang="en-US"/>
              <a:t>Compile time polymorphism</a:t>
            </a:r>
          </a:p>
          <a:p>
            <a:pPr lvl="2"/>
            <a:r>
              <a:rPr lang="en-US"/>
              <a:t>Uses static or early binding</a:t>
            </a:r>
          </a:p>
          <a:p>
            <a:pPr lvl="2"/>
            <a:r>
              <a:rPr lang="en-US"/>
              <a:t>Example: Function and operator overloading</a:t>
            </a:r>
          </a:p>
          <a:p>
            <a:pPr lvl="1"/>
            <a:r>
              <a:rPr lang="en-US"/>
              <a:t>Run time polymorphism</a:t>
            </a:r>
          </a:p>
          <a:p>
            <a:pPr lvl="2"/>
            <a:r>
              <a:rPr lang="en-US"/>
              <a:t>Uses dynamic or early binding</a:t>
            </a:r>
          </a:p>
          <a:p>
            <a:pPr lvl="2"/>
            <a:r>
              <a:rPr lang="en-US"/>
              <a:t>Example: Virtual 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52435D-4DC6-4184-9E4E-08518CAA077B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to Derived Classes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C++ allows base class pointers to point to derived class objects.</a:t>
            </a:r>
          </a:p>
          <a:p>
            <a:r>
              <a:rPr lang="en-US" sz="2800"/>
              <a:t>Let we have –</a:t>
            </a:r>
          </a:p>
          <a:p>
            <a:pPr lvl="1"/>
            <a:r>
              <a:rPr lang="en-US" sz="2400"/>
              <a:t>class base { … };</a:t>
            </a:r>
          </a:p>
          <a:p>
            <a:pPr lvl="1"/>
            <a:r>
              <a:rPr lang="en-US" sz="2400"/>
              <a:t>class derived : public base { … };</a:t>
            </a:r>
          </a:p>
          <a:p>
            <a:r>
              <a:rPr lang="en-US" sz="2800"/>
              <a:t>Then we can write – </a:t>
            </a:r>
          </a:p>
          <a:p>
            <a:pPr lvl="1"/>
            <a:r>
              <a:rPr lang="en-US" sz="2400"/>
              <a:t>base *p1; derived d_obj; p1 = &amp;d_obj;</a:t>
            </a:r>
          </a:p>
          <a:p>
            <a:pPr lvl="1"/>
            <a:r>
              <a:rPr lang="en-US" sz="2400"/>
              <a:t>base *p2 = new derived;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5F4A51-BDE8-4B2B-A0C1-3BCF5A0CD23F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Using a base class pointer (pointing to a derived class object) we can access only those members of the derived object </a:t>
            </a:r>
            <a:r>
              <a:rPr lang="en-US" sz="2800" b="1">
                <a:solidFill>
                  <a:srgbClr val="660066"/>
                </a:solidFill>
              </a:rPr>
              <a:t>that were inherited from the base</a:t>
            </a:r>
            <a:r>
              <a:rPr lang="en-US" sz="28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It is different from the behavior that Java shows.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We can get Java-like behavior using virtual functions.</a:t>
            </a:r>
          </a:p>
          <a:p>
            <a:pPr>
              <a:lnSpc>
                <a:spcPct val="80000"/>
              </a:lnSpc>
            </a:pPr>
            <a:r>
              <a:rPr lang="en-US" sz="2800"/>
              <a:t>This is because the </a:t>
            </a:r>
            <a:r>
              <a:rPr lang="en-US" sz="2800" b="1">
                <a:solidFill>
                  <a:srgbClr val="660066"/>
                </a:solidFill>
              </a:rPr>
              <a:t>base pointer</a:t>
            </a:r>
            <a:r>
              <a:rPr lang="en-US" sz="2800"/>
              <a:t> has knowledge only of the base class.</a:t>
            </a:r>
          </a:p>
          <a:p>
            <a:pPr>
              <a:lnSpc>
                <a:spcPct val="80000"/>
              </a:lnSpc>
            </a:pPr>
            <a:r>
              <a:rPr lang="en-US" sz="2800"/>
              <a:t>It knows nothing about the members added by the derived class.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5E6B14-94CB-43BF-A098-12FCEB1A48EF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D9E5-159F-43C9-A3DF-AC8246DE1FCE}" type="slidenum">
              <a:rPr lang="en-US"/>
              <a:pPr/>
              <a:t>6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class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“base\n”;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class derived : public base {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“derived\n”;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/>
              <a:t>   base b1;</a:t>
            </a:r>
          </a:p>
          <a:p>
            <a:pPr>
              <a:lnSpc>
                <a:spcPct val="80000"/>
              </a:lnSpc>
            </a:pPr>
            <a:r>
              <a:rPr lang="en-US" sz="2000"/>
              <a:t>   b1.show(); // base</a:t>
            </a:r>
          </a:p>
          <a:p>
            <a:pPr>
              <a:lnSpc>
                <a:spcPct val="80000"/>
              </a:lnSpc>
            </a:pPr>
            <a:r>
              <a:rPr lang="en-US" sz="2000"/>
              <a:t>   derived d1;</a:t>
            </a:r>
          </a:p>
          <a:p>
            <a:pPr>
              <a:lnSpc>
                <a:spcPct val="80000"/>
              </a:lnSpc>
            </a:pPr>
            <a:r>
              <a:rPr lang="en-US" sz="2000"/>
              <a:t>   d1.show(); // derived</a:t>
            </a:r>
          </a:p>
          <a:p>
            <a:pPr>
              <a:lnSpc>
                <a:spcPct val="80000"/>
              </a:lnSpc>
            </a:pPr>
            <a:r>
              <a:rPr lang="en-US" sz="2000"/>
              <a:t>   base *pb = &amp;b1;</a:t>
            </a:r>
          </a:p>
          <a:p>
            <a:pPr>
              <a:lnSpc>
                <a:spcPct val="80000"/>
              </a:lnSpc>
            </a:pPr>
            <a:r>
              <a:rPr lang="en-US" sz="2000"/>
              <a:t>   pb-&gt;show(); // base</a:t>
            </a:r>
          </a:p>
          <a:p>
            <a:pPr>
              <a:lnSpc>
                <a:spcPct val="80000"/>
              </a:lnSpc>
            </a:pPr>
            <a:r>
              <a:rPr lang="en-US" sz="2000"/>
              <a:t>   </a:t>
            </a:r>
            <a:r>
              <a:rPr lang="en-US" b="1">
                <a:solidFill>
                  <a:srgbClr val="660066"/>
                </a:solidFill>
              </a:rPr>
              <a:t>pb = &amp;d1;</a:t>
            </a:r>
          </a:p>
          <a:p>
            <a:pPr>
              <a:lnSpc>
                <a:spcPct val="80000"/>
              </a:lnSpc>
            </a:pPr>
            <a:r>
              <a:rPr lang="en-US" b="1">
                <a:solidFill>
                  <a:srgbClr val="660066"/>
                </a:solidFill>
              </a:rPr>
              <a:t>  pb-&gt;show(); // base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</a:pPr>
            <a:r>
              <a:rPr lang="en-US" sz="2000"/>
              <a:t>All the function calls here are statically bound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While it is permissible for a base class pointer to point to a derived object, the reverse is not true.</a:t>
            </a:r>
          </a:p>
          <a:p>
            <a:pPr lvl="1">
              <a:lnSpc>
                <a:spcPct val="90000"/>
              </a:lnSpc>
            </a:pPr>
            <a:r>
              <a:rPr lang="en-US"/>
              <a:t>base b1;</a:t>
            </a:r>
          </a:p>
          <a:p>
            <a:pPr lvl="1">
              <a:lnSpc>
                <a:spcPct val="90000"/>
              </a:lnSpc>
            </a:pPr>
            <a:r>
              <a:rPr lang="en-US"/>
              <a:t>derived *pd = &amp;b1; // compiler error</a:t>
            </a:r>
          </a:p>
          <a:p>
            <a:pPr>
              <a:lnSpc>
                <a:spcPct val="90000"/>
              </a:lnSpc>
            </a:pPr>
            <a:r>
              <a:rPr lang="en-US"/>
              <a:t>We can perform a </a:t>
            </a:r>
            <a:r>
              <a:rPr lang="en-US" b="1">
                <a:solidFill>
                  <a:srgbClr val="660066"/>
                </a:solidFill>
              </a:rPr>
              <a:t>downcast</a:t>
            </a:r>
            <a:r>
              <a:rPr lang="en-US"/>
              <a:t> with the help of type-casting, but should use it with caution (see next slide).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66F209-1F66-4354-A2AB-E89DCE4FDCF6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Let we have –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class base { … };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class derived : public base { … };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class xyz { … }; // having no relation with “base” or “derived”</a:t>
            </a:r>
          </a:p>
          <a:p>
            <a:pPr>
              <a:lnSpc>
                <a:spcPct val="80000"/>
              </a:lnSpc>
            </a:pPr>
            <a:r>
              <a:rPr lang="en-US" sz="2400"/>
              <a:t>Then if we write –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base b_obj; base *pb; derived d_obj; pb = &amp;d_obj; // ok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derived *pd = pb; // compiler error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derived *pd = (derived *)pb; // ok, valid downcasting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xyz obj; // ok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pd = (derived *)&amp;obj; // invalid casting, no compiler error, but may cause run-time error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pd = (derived *)&amp;b_obj; // invalid casting, no compiler error, but may cause run-time error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59984B-4E5B-468E-BDEF-26D70D0593AD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Pointers to Derived Classes (contd.)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en-US" sz="2800"/>
              <a:t>In fact using type-casting, we can use pointer of any class to point to an object of any other class.</a:t>
            </a:r>
          </a:p>
          <a:p>
            <a:pPr lvl="1"/>
            <a:r>
              <a:rPr lang="en-US" sz="2400"/>
              <a:t>The compiler will not complain.</a:t>
            </a:r>
          </a:p>
          <a:p>
            <a:pPr lvl="1"/>
            <a:r>
              <a:rPr lang="en-US" sz="2400"/>
              <a:t>During run-time, the address assignment will also succeed.</a:t>
            </a:r>
          </a:p>
          <a:p>
            <a:pPr lvl="1"/>
            <a:r>
              <a:rPr lang="en-US" sz="2400"/>
              <a:t>But if we use the pointer to access any member, then it may cause run-time error.</a:t>
            </a:r>
          </a:p>
          <a:p>
            <a:r>
              <a:rPr lang="en-US" sz="2800"/>
              <a:t>Java prevents such problems by throwing “ClassCastException” in case of invalid casting.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16F8FF-E984-45FE-9A67-60112A76C667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1101</TotalTime>
  <Words>1791</Words>
  <Application>Microsoft Office PowerPoint</Application>
  <PresentationFormat>On-screen Show (4:3)</PresentationFormat>
  <Paragraphs>284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Virtual Functions</vt:lpstr>
      <vt:lpstr>Objectives</vt:lpstr>
      <vt:lpstr>Polymorphism in C++</vt:lpstr>
      <vt:lpstr>Pointers to Derived Classes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Important Point on Inheritance</vt:lpstr>
      <vt:lpstr>Introduction to Virtual Functions</vt:lpstr>
      <vt:lpstr>Introduction to Virtual Functions (contd.)</vt:lpstr>
      <vt:lpstr>Introduction to Virtual Functions (contd.)</vt:lpstr>
      <vt:lpstr>Introduction to Virtual Functions (contd.)</vt:lpstr>
      <vt:lpstr>Virtual Destructors</vt:lpstr>
      <vt:lpstr>Virtual Destructors (contd.)</vt:lpstr>
      <vt:lpstr>Virtual Destructors (contd.)</vt:lpstr>
      <vt:lpstr>More About Virtual Functions</vt:lpstr>
      <vt:lpstr>More About Virtual Functions (contd.)</vt:lpstr>
      <vt:lpstr>Final Comments</vt:lpstr>
      <vt:lpstr>Applying Polymorphism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Ahmed Khurshid</dc:creator>
  <cp:lastModifiedBy>faiz</cp:lastModifiedBy>
  <cp:revision>505</cp:revision>
  <dcterms:created xsi:type="dcterms:W3CDTF">2007-06-09T15:54:09Z</dcterms:created>
  <dcterms:modified xsi:type="dcterms:W3CDTF">2009-05-04T06:09:49Z</dcterms:modified>
</cp:coreProperties>
</file>