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2"/>
  </p:notesMasterIdLst>
  <p:sldIdLst>
    <p:sldId id="256" r:id="rId2"/>
    <p:sldId id="258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76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A50021"/>
    <a:srgbClr val="6600CC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52" autoAdjust="0"/>
    <p:restoredTop sz="94627" autoAdjust="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809EAC3-E1BF-41A4-86EB-3B4FE5D9969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224AE0C-EB2A-401B-B3EE-656F7B6A23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6E563-E8FC-43DF-95E7-841EB41786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8B50-E30E-470A-BA56-040087AB4C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0CEC335-8C55-4305-A23D-21DBF3A39E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Department of CSE, BUET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C39A12F-7897-4DF0-A33D-EF1963BAEB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6840-30D2-4EDF-85B9-323D8ACDD6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B977-16EA-40DF-B8A5-FEF8CDA3AB1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7BB68DE-84B8-462F-933A-3F5C77813F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Department of CSE, BUET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1A9CB-F919-4E18-99EF-EE8F06C60B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05F900-A3B5-417A-BFAF-F4BC3F4752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Department of CSE, BUET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23594E6-99F5-4F4F-9714-3DFB2DFAC6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Department of CSE, BUET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96BA2A4-4E11-4CF6-8931-E4497EA09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Templates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Chapter 11 (11.1 and 11.2 only)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52D64895-37F1-4842-872C-7B15B3A44935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Lecture Contents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Teach Yourself C++</a:t>
            </a:r>
          </a:p>
          <a:p>
            <a:pPr lvl="1"/>
            <a:r>
              <a:rPr lang="en-US"/>
              <a:t>Chapter 11 (11.1 and 11.2)</a:t>
            </a:r>
          </a:p>
          <a:p>
            <a:pPr lvl="1"/>
            <a:r>
              <a:rPr lang="en-US"/>
              <a:t>Study the examples from the book carefully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15DEDAD-F44B-490E-B810-C978940E615B}" type="slidenum">
              <a:rPr lang="en-US"/>
              <a:pPr/>
              <a:t>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Generic functions</a:t>
            </a:r>
          </a:p>
          <a:p>
            <a:r>
              <a:rPr lang="en-US"/>
              <a:t>Generic classes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CF94C4C-25F6-4F9F-A6FA-D614D6583872}" type="slidenum">
              <a:rPr lang="en-US"/>
              <a:pPr/>
              <a:t>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Generic Functions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981200"/>
            <a:ext cx="8534400" cy="42672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000"/>
              <a:t>A generic function defines a general set of operations that will be applied to various types of data</a:t>
            </a:r>
          </a:p>
          <a:p>
            <a:pPr>
              <a:lnSpc>
                <a:spcPct val="80000"/>
              </a:lnSpc>
            </a:pPr>
            <a:r>
              <a:rPr lang="en-US" sz="2000"/>
              <a:t>Allows to create a function that that can automatically overload itself !!!</a:t>
            </a:r>
          </a:p>
          <a:p>
            <a:pPr>
              <a:lnSpc>
                <a:spcPct val="80000"/>
              </a:lnSpc>
            </a:pPr>
            <a:r>
              <a:rPr lang="en-US" sz="2000"/>
              <a:t>Allows to make the data type, on which to work, a parameter to the function</a:t>
            </a:r>
          </a:p>
          <a:p>
            <a:pPr>
              <a:lnSpc>
                <a:spcPct val="80000"/>
              </a:lnSpc>
            </a:pPr>
            <a:r>
              <a:rPr lang="en-US" sz="2000"/>
              <a:t>General form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template &lt;class Ttype1, class Ttype2, …, class TtypeN&gt; 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ret-type func-name(param list)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{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   // body of function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}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Here,</a:t>
            </a:r>
          </a:p>
          <a:p>
            <a:pPr lvl="2">
              <a:lnSpc>
                <a:spcPct val="80000"/>
              </a:lnSpc>
            </a:pPr>
            <a:r>
              <a:rPr lang="en-US" sz="1600"/>
              <a:t>template is a keyword</a:t>
            </a:r>
          </a:p>
          <a:p>
            <a:pPr lvl="2">
              <a:lnSpc>
                <a:spcPct val="80000"/>
              </a:lnSpc>
            </a:pPr>
            <a:r>
              <a:rPr lang="en-US" sz="1600"/>
              <a:t>We can use keyword “typename” in place of keyword “class”</a:t>
            </a:r>
          </a:p>
          <a:p>
            <a:pPr lvl="2">
              <a:lnSpc>
                <a:spcPct val="80000"/>
              </a:lnSpc>
            </a:pPr>
            <a:r>
              <a:rPr lang="en-US" sz="1600"/>
              <a:t>“TtypeN” is the placeholder for data types used by the function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A63ED53-2FD3-4166-81B4-AD579C7E90E1}" type="slidenum">
              <a:rPr lang="en-US"/>
              <a:pPr/>
              <a:t>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Generic Functions (Example-1)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464F0-A3D8-48E9-9BE0-A3278D932A80}" type="slidenum">
              <a:rPr lang="en-US"/>
              <a:pPr/>
              <a:t>4</a:t>
            </a:fld>
            <a:endParaRPr lang="en-US"/>
          </a:p>
        </p:txBody>
      </p:sp>
      <p:sp>
        <p:nvSpPr>
          <p:cNvPr id="105476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228600" y="1981200"/>
            <a:ext cx="4267200" cy="4419600"/>
          </a:xfrm>
          <a:noFill/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/>
              <a:t>template &lt;class </a:t>
            </a:r>
            <a:r>
              <a:rPr lang="en-US" sz="2400" b="1"/>
              <a:t>X</a:t>
            </a:r>
            <a:r>
              <a:rPr lang="en-US" sz="1800"/>
              <a:t>&gt;</a:t>
            </a:r>
          </a:p>
          <a:p>
            <a:pPr>
              <a:lnSpc>
                <a:spcPct val="80000"/>
              </a:lnSpc>
            </a:pPr>
            <a:r>
              <a:rPr lang="en-US" sz="1800"/>
              <a:t>void swapargs(</a:t>
            </a:r>
            <a:r>
              <a:rPr lang="en-US" sz="2400" b="1"/>
              <a:t>X</a:t>
            </a:r>
            <a:r>
              <a:rPr lang="en-US" sz="1800"/>
              <a:t> &amp;a, </a:t>
            </a:r>
            <a:r>
              <a:rPr lang="en-US" sz="2400" b="1"/>
              <a:t>X</a:t>
            </a:r>
            <a:r>
              <a:rPr lang="en-US" sz="1800"/>
              <a:t> &amp;b) {</a:t>
            </a:r>
          </a:p>
          <a:p>
            <a:pPr>
              <a:lnSpc>
                <a:spcPct val="80000"/>
              </a:lnSpc>
            </a:pPr>
            <a:r>
              <a:rPr lang="en-US" sz="1800"/>
              <a:t>   </a:t>
            </a:r>
            <a:r>
              <a:rPr lang="en-US" sz="2400" b="1"/>
              <a:t>X</a:t>
            </a:r>
            <a:r>
              <a:rPr lang="en-US" sz="1800"/>
              <a:t> temp;</a:t>
            </a:r>
          </a:p>
          <a:p>
            <a:pPr>
              <a:lnSpc>
                <a:spcPct val="80000"/>
              </a:lnSpc>
            </a:pPr>
            <a:r>
              <a:rPr lang="en-US" sz="1800"/>
              <a:t>   temp = a;</a:t>
            </a:r>
          </a:p>
          <a:p>
            <a:pPr>
              <a:lnSpc>
                <a:spcPct val="80000"/>
              </a:lnSpc>
            </a:pPr>
            <a:r>
              <a:rPr lang="en-US" sz="1800"/>
              <a:t>   a = b;</a:t>
            </a:r>
          </a:p>
          <a:p>
            <a:pPr>
              <a:lnSpc>
                <a:spcPct val="80000"/>
              </a:lnSpc>
            </a:pPr>
            <a:r>
              <a:rPr lang="en-US" sz="1800"/>
              <a:t>   b = temp;</a:t>
            </a:r>
          </a:p>
          <a:p>
            <a:pPr>
              <a:lnSpc>
                <a:spcPct val="80000"/>
              </a:lnSpc>
            </a:pPr>
            <a:r>
              <a:rPr lang="en-US" sz="1800"/>
              <a:t>}</a:t>
            </a:r>
          </a:p>
          <a:p>
            <a:pPr>
              <a:lnSpc>
                <a:spcPct val="80000"/>
              </a:lnSpc>
            </a:pPr>
            <a:r>
              <a:rPr lang="en-US" sz="1800"/>
              <a:t>template &lt;class </a:t>
            </a:r>
            <a:r>
              <a:rPr lang="en-US" sz="2400" b="1"/>
              <a:t>X1</a:t>
            </a:r>
            <a:r>
              <a:rPr lang="en-US" sz="1800"/>
              <a:t>, class </a:t>
            </a:r>
            <a:r>
              <a:rPr lang="en-US" sz="2400" b="1"/>
              <a:t>X2</a:t>
            </a:r>
            <a:r>
              <a:rPr lang="en-US" sz="1800"/>
              <a:t>&gt;</a:t>
            </a:r>
          </a:p>
          <a:p>
            <a:pPr>
              <a:lnSpc>
                <a:spcPct val="80000"/>
              </a:lnSpc>
            </a:pPr>
            <a:r>
              <a:rPr lang="en-US" sz="1800"/>
              <a:t>void print(</a:t>
            </a:r>
            <a:r>
              <a:rPr lang="en-US" sz="2400" b="1"/>
              <a:t>X1</a:t>
            </a:r>
            <a:r>
              <a:rPr lang="en-US" sz="1800"/>
              <a:t> x, </a:t>
            </a:r>
            <a:r>
              <a:rPr lang="en-US" sz="2400" b="1"/>
              <a:t>X2</a:t>
            </a:r>
            <a:r>
              <a:rPr lang="en-US" sz="1800"/>
              <a:t> y) {</a:t>
            </a:r>
          </a:p>
          <a:p>
            <a:pPr>
              <a:lnSpc>
                <a:spcPct val="80000"/>
              </a:lnSpc>
            </a:pPr>
            <a:r>
              <a:rPr lang="en-US" sz="1800"/>
              <a:t>   cout &lt;&lt; x &lt;&lt; “, ” &lt;&lt; y &lt;&lt; endl;</a:t>
            </a:r>
          </a:p>
          <a:p>
            <a:pPr>
              <a:lnSpc>
                <a:spcPct val="80000"/>
              </a:lnSpc>
            </a:pPr>
            <a:r>
              <a:rPr lang="en-US" sz="1800"/>
              <a:t>}</a:t>
            </a:r>
          </a:p>
        </p:txBody>
      </p:sp>
      <p:sp>
        <p:nvSpPr>
          <p:cNvPr id="105477" name="Rectangle 5"/>
          <p:cNvSpPr>
            <a:spLocks noGrp="1" noChangeArrowheads="1"/>
          </p:cNvSpPr>
          <p:nvPr>
            <p:ph sz="quarter" idx="2"/>
          </p:nvPr>
        </p:nvSpPr>
        <p:spPr>
          <a:xfrm>
            <a:off x="4648200" y="1981200"/>
            <a:ext cx="4267200" cy="4419600"/>
          </a:xfrm>
          <a:noFill/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/>
              <a:t>void main() {</a:t>
            </a:r>
          </a:p>
          <a:p>
            <a:pPr>
              <a:lnSpc>
                <a:spcPct val="80000"/>
              </a:lnSpc>
            </a:pPr>
            <a:r>
              <a:rPr lang="en-US" sz="1800"/>
              <a:t>   int i = 10, j = 20;</a:t>
            </a:r>
          </a:p>
          <a:p>
            <a:pPr>
              <a:lnSpc>
                <a:spcPct val="80000"/>
              </a:lnSpc>
            </a:pPr>
            <a:r>
              <a:rPr lang="en-US" sz="1800"/>
              <a:t>   double x = 11.11, y = 22.22;</a:t>
            </a:r>
          </a:p>
          <a:p>
            <a:pPr>
              <a:lnSpc>
                <a:spcPct val="80000"/>
              </a:lnSpc>
            </a:pPr>
            <a:r>
              <a:rPr lang="en-US" sz="1800"/>
              <a:t>   </a:t>
            </a:r>
          </a:p>
          <a:p>
            <a:pPr>
              <a:lnSpc>
                <a:spcPct val="80000"/>
              </a:lnSpc>
            </a:pPr>
            <a:r>
              <a:rPr lang="en-US" sz="1800"/>
              <a:t>   print(i, j); // 10, 20</a:t>
            </a:r>
          </a:p>
          <a:p>
            <a:pPr>
              <a:lnSpc>
                <a:spcPct val="80000"/>
              </a:lnSpc>
            </a:pPr>
            <a:r>
              <a:rPr lang="en-US" sz="1800"/>
              <a:t>   swapargs (i, j); // (int, int)</a:t>
            </a:r>
          </a:p>
          <a:p>
            <a:pPr>
              <a:lnSpc>
                <a:spcPct val="80000"/>
              </a:lnSpc>
            </a:pPr>
            <a:r>
              <a:rPr lang="en-US" sz="1800"/>
              <a:t>   print(i, j); // 20, 10</a:t>
            </a:r>
          </a:p>
          <a:p>
            <a:pPr>
              <a:lnSpc>
                <a:spcPct val="80000"/>
              </a:lnSpc>
            </a:pPr>
            <a:r>
              <a:rPr lang="en-US" sz="1800"/>
              <a:t>   </a:t>
            </a:r>
          </a:p>
          <a:p>
            <a:pPr>
              <a:lnSpc>
                <a:spcPct val="80000"/>
              </a:lnSpc>
            </a:pPr>
            <a:r>
              <a:rPr lang="en-US" sz="1800"/>
              <a:t>   print(x, y); // 11.11, 22.22</a:t>
            </a:r>
          </a:p>
          <a:p>
            <a:pPr>
              <a:lnSpc>
                <a:spcPct val="80000"/>
              </a:lnSpc>
            </a:pPr>
            <a:r>
              <a:rPr lang="en-US" sz="1800"/>
              <a:t>   swapargs (x, y); (double, double)</a:t>
            </a:r>
          </a:p>
          <a:p>
            <a:pPr>
              <a:lnSpc>
                <a:spcPct val="80000"/>
              </a:lnSpc>
            </a:pPr>
            <a:r>
              <a:rPr lang="en-US" sz="1800"/>
              <a:t>   print(x, y); // 22.22, 11.11</a:t>
            </a:r>
          </a:p>
          <a:p>
            <a:pPr>
              <a:lnSpc>
                <a:spcPct val="80000"/>
              </a:lnSpc>
            </a:pPr>
            <a:endParaRPr lang="en-US" sz="1800"/>
          </a:p>
          <a:p>
            <a:pPr>
              <a:lnSpc>
                <a:spcPct val="80000"/>
              </a:lnSpc>
            </a:pPr>
            <a:r>
              <a:rPr lang="en-US" sz="1800"/>
              <a:t>   print(i, y); // 20, 11.11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// (int, double)</a:t>
            </a:r>
          </a:p>
          <a:p>
            <a:pPr>
              <a:lnSpc>
                <a:spcPct val="80000"/>
              </a:lnSpc>
            </a:pPr>
            <a:r>
              <a:rPr lang="en-US" sz="180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Generic Functions (contd.)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The compiler generates as many different versions of a template function as required</a:t>
            </a:r>
          </a:p>
          <a:p>
            <a:pPr>
              <a:lnSpc>
                <a:spcPct val="90000"/>
              </a:lnSpc>
            </a:pPr>
            <a:r>
              <a:rPr lang="en-US" sz="2800"/>
              <a:t>Generic functions are more restricted than overloaded functions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Overloaded functions can alter their processing logic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But, a generic function has only a single processing logic for all data types</a:t>
            </a:r>
          </a:p>
          <a:p>
            <a:pPr>
              <a:lnSpc>
                <a:spcPct val="90000"/>
              </a:lnSpc>
            </a:pPr>
            <a:r>
              <a:rPr lang="en-US" sz="2800"/>
              <a:t>We can also write an explicit overload of a template function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BF5401C-696B-4A39-AF05-D96D07706936}" type="slidenum">
              <a:rPr lang="en-US"/>
              <a:pPr/>
              <a:t>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Generic Functions (Example-2)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sz="quarter" idx="1"/>
          </p:nvPr>
        </p:nvSpPr>
        <p:spPr>
          <a:noFill/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template &lt;class X&gt; </a:t>
            </a:r>
          </a:p>
          <a:p>
            <a:pPr>
              <a:lnSpc>
                <a:spcPct val="80000"/>
              </a:lnSpc>
            </a:pPr>
            <a:r>
              <a:rPr lang="en-US" sz="2400"/>
              <a:t>void swapargs(X &amp;a, X &amp;b) { cout &lt;&lt; “template version\n”; }</a:t>
            </a:r>
          </a:p>
          <a:p>
            <a:pPr>
              <a:lnSpc>
                <a:spcPct val="80000"/>
              </a:lnSpc>
            </a:pPr>
            <a:r>
              <a:rPr lang="en-US" sz="2400"/>
              <a:t>void swapargs(int &amp;a, int &amp;b) { cout &lt;&lt; “int version\n”; }</a:t>
            </a:r>
          </a:p>
          <a:p>
            <a:pPr>
              <a:lnSpc>
                <a:spcPct val="80000"/>
              </a:lnSpc>
            </a:pPr>
            <a:r>
              <a:rPr lang="en-US" sz="2400"/>
              <a:t>void main() {</a:t>
            </a:r>
          </a:p>
          <a:p>
            <a:pPr>
              <a:lnSpc>
                <a:spcPct val="80000"/>
              </a:lnSpc>
            </a:pPr>
            <a:r>
              <a:rPr lang="en-US" sz="2400"/>
              <a:t>   int i = 10, j = 20;</a:t>
            </a:r>
          </a:p>
          <a:p>
            <a:pPr>
              <a:lnSpc>
                <a:spcPct val="80000"/>
              </a:lnSpc>
            </a:pPr>
            <a:r>
              <a:rPr lang="en-US" sz="2400"/>
              <a:t>   double x = 11.11, y = 22.22;</a:t>
            </a:r>
          </a:p>
          <a:p>
            <a:pPr>
              <a:lnSpc>
                <a:spcPct val="80000"/>
              </a:lnSpc>
            </a:pPr>
            <a:r>
              <a:rPr lang="en-US" sz="2400"/>
              <a:t>   swapargs(i, j); // “int version”</a:t>
            </a:r>
          </a:p>
          <a:p>
            <a:pPr>
              <a:lnSpc>
                <a:spcPct val="80000"/>
              </a:lnSpc>
            </a:pPr>
            <a:r>
              <a:rPr lang="en-US" sz="2400"/>
              <a:t>   swapargs(x, y); // “template version”</a:t>
            </a:r>
          </a:p>
          <a:p>
            <a:pPr>
              <a:lnSpc>
                <a:spcPct val="80000"/>
              </a:lnSpc>
            </a:pPr>
            <a:r>
              <a:rPr lang="en-US" sz="2400"/>
              <a:t>}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578DE1C-F6A4-43F0-A1B8-C48C81604BB3}" type="slidenum">
              <a:rPr lang="en-US"/>
              <a:pPr/>
              <a:t>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Generic Classes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Makes a class data-type independent</a:t>
            </a:r>
          </a:p>
          <a:p>
            <a:pPr>
              <a:lnSpc>
                <a:spcPct val="80000"/>
              </a:lnSpc>
            </a:pPr>
            <a:r>
              <a:rPr lang="en-US" sz="2000"/>
              <a:t>Useful when a class contains generalizable logic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A generic stack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A generic queue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A generic linked list etc. etc. etc.</a:t>
            </a:r>
          </a:p>
          <a:p>
            <a:pPr>
              <a:lnSpc>
                <a:spcPct val="80000"/>
              </a:lnSpc>
            </a:pPr>
            <a:r>
              <a:rPr lang="en-US" sz="2000"/>
              <a:t>The actual data type is specified while declaring an object of the class</a:t>
            </a:r>
          </a:p>
          <a:p>
            <a:pPr>
              <a:lnSpc>
                <a:spcPct val="80000"/>
              </a:lnSpc>
            </a:pPr>
            <a:r>
              <a:rPr lang="en-US" sz="2000"/>
              <a:t>General form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template &lt;class Ttype1, class Ttype2, …, class TtypeN&gt; 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class class-name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{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   // body of class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};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56DC8E-41B7-4BFA-9DD4-608238BB7261}" type="slidenum">
              <a:rPr lang="en-US"/>
              <a:pPr/>
              <a:t>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Generic Classes (Example)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3C48-D2A9-4376-99C4-4171CFECA806}" type="slidenum">
              <a:rPr lang="en-US"/>
              <a:pPr/>
              <a:t>8</a:t>
            </a:fld>
            <a:endParaRPr lang="en-US"/>
          </a:p>
        </p:txBody>
      </p:sp>
      <p:sp>
        <p:nvSpPr>
          <p:cNvPr id="110596" name="Rectangle 4"/>
          <p:cNvSpPr>
            <a:spLocks noGrp="1" noChangeArrowheads="1"/>
          </p:cNvSpPr>
          <p:nvPr>
            <p:ph sz="quarter" idx="1"/>
          </p:nvPr>
        </p:nvSpPr>
        <p:spPr>
          <a:noFill/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template &lt;class </a:t>
            </a:r>
            <a:r>
              <a:rPr lang="en-US" sz="3200" b="1"/>
              <a:t>X</a:t>
            </a:r>
            <a:r>
              <a:rPr lang="en-US" sz="2400"/>
              <a:t>&gt;</a:t>
            </a:r>
          </a:p>
          <a:p>
            <a:pPr>
              <a:lnSpc>
                <a:spcPct val="80000"/>
              </a:lnSpc>
            </a:pPr>
            <a:r>
              <a:rPr lang="en-US" sz="2400"/>
              <a:t>class stack {</a:t>
            </a:r>
          </a:p>
          <a:p>
            <a:pPr>
              <a:lnSpc>
                <a:spcPct val="80000"/>
              </a:lnSpc>
            </a:pPr>
            <a:r>
              <a:rPr lang="en-US" sz="2400"/>
              <a:t>   </a:t>
            </a:r>
            <a:r>
              <a:rPr lang="en-US" sz="3200" b="1"/>
              <a:t>X</a:t>
            </a:r>
            <a:r>
              <a:rPr lang="en-US" sz="2400"/>
              <a:t> stck[10];</a:t>
            </a:r>
          </a:p>
          <a:p>
            <a:pPr>
              <a:lnSpc>
                <a:spcPct val="80000"/>
              </a:lnSpc>
            </a:pPr>
            <a:r>
              <a:rPr lang="en-US" sz="2400"/>
              <a:t>   int tos;</a:t>
            </a:r>
          </a:p>
          <a:p>
            <a:pPr>
              <a:lnSpc>
                <a:spcPct val="80000"/>
              </a:lnSpc>
            </a:pPr>
            <a:r>
              <a:rPr lang="en-US" sz="2400"/>
              <a:t>public:</a:t>
            </a:r>
          </a:p>
          <a:p>
            <a:pPr>
              <a:lnSpc>
                <a:spcPct val="80000"/>
              </a:lnSpc>
            </a:pPr>
            <a:r>
              <a:rPr lang="en-US" sz="2400"/>
              <a:t>   void init( ) { tos = 0; }</a:t>
            </a:r>
          </a:p>
          <a:p>
            <a:pPr>
              <a:lnSpc>
                <a:spcPct val="80000"/>
              </a:lnSpc>
            </a:pPr>
            <a:r>
              <a:rPr lang="en-US" sz="2400"/>
              <a:t>   void push(</a:t>
            </a:r>
            <a:r>
              <a:rPr lang="en-US" sz="3200" b="1"/>
              <a:t>X</a:t>
            </a:r>
            <a:r>
              <a:rPr lang="en-US" sz="2400"/>
              <a:t> item);</a:t>
            </a:r>
          </a:p>
          <a:p>
            <a:pPr>
              <a:lnSpc>
                <a:spcPct val="80000"/>
              </a:lnSpc>
            </a:pPr>
            <a:r>
              <a:rPr lang="en-US" sz="2400"/>
              <a:t>   </a:t>
            </a:r>
            <a:r>
              <a:rPr lang="en-US" sz="3200" b="1"/>
              <a:t>X</a:t>
            </a:r>
            <a:r>
              <a:rPr lang="en-US" sz="2400"/>
              <a:t> pop( );</a:t>
            </a:r>
          </a:p>
          <a:p>
            <a:pPr>
              <a:lnSpc>
                <a:spcPct val="80000"/>
              </a:lnSpc>
            </a:pPr>
            <a:r>
              <a:rPr lang="en-US" sz="2400"/>
              <a:t>};</a:t>
            </a:r>
          </a:p>
        </p:txBody>
      </p:sp>
      <p:sp>
        <p:nvSpPr>
          <p:cNvPr id="110597" name="Rectangle 5"/>
          <p:cNvSpPr>
            <a:spLocks noGrp="1" noChangeArrowheads="1"/>
          </p:cNvSpPr>
          <p:nvPr>
            <p:ph sz="quarter" idx="2"/>
          </p:nvPr>
        </p:nvSpPr>
        <p:spPr>
          <a:noFill/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template &lt;class </a:t>
            </a:r>
            <a:r>
              <a:rPr lang="en-US" sz="3200" b="1"/>
              <a:t>X</a:t>
            </a:r>
            <a:r>
              <a:rPr lang="en-US" sz="2400"/>
              <a:t>&gt;</a:t>
            </a:r>
          </a:p>
          <a:p>
            <a:pPr>
              <a:lnSpc>
                <a:spcPct val="80000"/>
              </a:lnSpc>
            </a:pPr>
            <a:r>
              <a:rPr lang="en-US" sz="2400"/>
              <a:t>void stack&lt;</a:t>
            </a:r>
            <a:r>
              <a:rPr lang="en-US" sz="3200" b="1"/>
              <a:t>X</a:t>
            </a:r>
            <a:r>
              <a:rPr lang="en-US" sz="2400"/>
              <a:t>&gt;::push(</a:t>
            </a:r>
            <a:r>
              <a:rPr lang="en-US" sz="3200" b="1"/>
              <a:t>X</a:t>
            </a:r>
            <a:r>
              <a:rPr lang="en-US" sz="2400"/>
              <a:t> item) { … }</a:t>
            </a:r>
          </a:p>
          <a:p>
            <a:pPr>
              <a:lnSpc>
                <a:spcPct val="80000"/>
              </a:lnSpc>
            </a:pPr>
            <a:endParaRPr lang="en-US" sz="2400"/>
          </a:p>
          <a:p>
            <a:pPr>
              <a:lnSpc>
                <a:spcPct val="80000"/>
              </a:lnSpc>
            </a:pPr>
            <a:r>
              <a:rPr lang="en-US" sz="2400"/>
              <a:t>template &lt;class </a:t>
            </a:r>
            <a:r>
              <a:rPr lang="en-US" sz="3200" b="1"/>
              <a:t>X</a:t>
            </a:r>
            <a:r>
              <a:rPr lang="en-US" sz="2400"/>
              <a:t>&gt;</a:t>
            </a:r>
          </a:p>
          <a:p>
            <a:pPr>
              <a:lnSpc>
                <a:spcPct val="80000"/>
              </a:lnSpc>
            </a:pPr>
            <a:r>
              <a:rPr lang="en-US" sz="3200" b="1"/>
              <a:t>X</a:t>
            </a:r>
            <a:r>
              <a:rPr lang="en-US" sz="2400"/>
              <a:t> stack&lt;</a:t>
            </a:r>
            <a:r>
              <a:rPr lang="en-US" sz="3200" b="1"/>
              <a:t>X</a:t>
            </a:r>
            <a:r>
              <a:rPr lang="en-US" sz="2400"/>
              <a:t>&gt;::pop( ) { … 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Generic Classes (Example) (contd.)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77541-4B96-40FE-9132-2309E1E937FC}" type="slidenum">
              <a:rPr lang="en-US"/>
              <a:pPr/>
              <a:t>9</a:t>
            </a:fld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sz="quarter" idx="1"/>
          </p:nvPr>
        </p:nvSpPr>
        <p:spPr>
          <a:noFill/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void main( ) {</a:t>
            </a:r>
          </a:p>
          <a:p>
            <a:pPr>
              <a:lnSpc>
                <a:spcPct val="90000"/>
              </a:lnSpc>
            </a:pPr>
            <a:r>
              <a:rPr lang="en-US" sz="2000"/>
              <a:t>   stack</a:t>
            </a:r>
            <a:r>
              <a:rPr lang="en-US" b="1"/>
              <a:t>&lt;char&gt;</a:t>
            </a:r>
            <a:r>
              <a:rPr lang="en-US" sz="2000"/>
              <a:t> s1, s2;</a:t>
            </a:r>
          </a:p>
          <a:p>
            <a:pPr>
              <a:lnSpc>
                <a:spcPct val="90000"/>
              </a:lnSpc>
            </a:pPr>
            <a:r>
              <a:rPr lang="en-US" sz="2000"/>
              <a:t>   s1.init( );</a:t>
            </a:r>
          </a:p>
          <a:p>
            <a:pPr>
              <a:lnSpc>
                <a:spcPct val="90000"/>
              </a:lnSpc>
            </a:pPr>
            <a:r>
              <a:rPr lang="en-US" sz="2000"/>
              <a:t>   s2.init( );</a:t>
            </a:r>
          </a:p>
          <a:p>
            <a:pPr>
              <a:lnSpc>
                <a:spcPct val="90000"/>
              </a:lnSpc>
            </a:pPr>
            <a:r>
              <a:rPr lang="en-US" sz="2000"/>
              <a:t>   s1.push(‘a’);</a:t>
            </a:r>
          </a:p>
          <a:p>
            <a:pPr>
              <a:lnSpc>
                <a:spcPct val="90000"/>
              </a:lnSpc>
            </a:pPr>
            <a:r>
              <a:rPr lang="en-US" sz="2000"/>
              <a:t>   s1.push(‘b’);</a:t>
            </a:r>
          </a:p>
          <a:p>
            <a:pPr>
              <a:lnSpc>
                <a:spcPct val="90000"/>
              </a:lnSpc>
            </a:pPr>
            <a:r>
              <a:rPr lang="en-US" sz="2000"/>
              <a:t>   s2.push(‘x’);</a:t>
            </a:r>
          </a:p>
          <a:p>
            <a:pPr>
              <a:lnSpc>
                <a:spcPct val="90000"/>
              </a:lnSpc>
            </a:pPr>
            <a:r>
              <a:rPr lang="en-US" sz="2000"/>
              <a:t>   s2.push(‘y’);</a:t>
            </a:r>
          </a:p>
          <a:p>
            <a:pPr>
              <a:lnSpc>
                <a:spcPct val="90000"/>
              </a:lnSpc>
            </a:pPr>
            <a:r>
              <a:rPr lang="en-US" sz="2000"/>
              <a:t>   cout &lt;&lt; s1.pop( ); // b</a:t>
            </a:r>
          </a:p>
          <a:p>
            <a:pPr>
              <a:lnSpc>
                <a:spcPct val="90000"/>
              </a:lnSpc>
            </a:pPr>
            <a:r>
              <a:rPr lang="en-US" sz="2000"/>
              <a:t>   cout &lt;&lt; s2.pop( ); // y</a:t>
            </a:r>
          </a:p>
        </p:txBody>
      </p:sp>
      <p:sp>
        <p:nvSpPr>
          <p:cNvPr id="112644" name="Rectangle 4"/>
          <p:cNvSpPr>
            <a:spLocks noGrp="1" noChangeArrowheads="1"/>
          </p:cNvSpPr>
          <p:nvPr>
            <p:ph sz="quarter" idx="2"/>
          </p:nvPr>
        </p:nvSpPr>
        <p:spPr>
          <a:noFill/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   stack</a:t>
            </a:r>
            <a:r>
              <a:rPr lang="en-US" b="1"/>
              <a:t>&lt;double&gt;</a:t>
            </a:r>
            <a:r>
              <a:rPr lang="en-US" sz="2000"/>
              <a:t> ds1, ds2;</a:t>
            </a:r>
          </a:p>
          <a:p>
            <a:pPr>
              <a:lnSpc>
                <a:spcPct val="90000"/>
              </a:lnSpc>
            </a:pPr>
            <a:r>
              <a:rPr lang="en-US" sz="2000"/>
              <a:t>   ds1.init( );</a:t>
            </a:r>
          </a:p>
          <a:p>
            <a:pPr>
              <a:lnSpc>
                <a:spcPct val="90000"/>
              </a:lnSpc>
            </a:pPr>
            <a:r>
              <a:rPr lang="en-US" sz="2000"/>
              <a:t>   ds2.init( );</a:t>
            </a:r>
          </a:p>
          <a:p>
            <a:pPr>
              <a:lnSpc>
                <a:spcPct val="90000"/>
              </a:lnSpc>
            </a:pPr>
            <a:r>
              <a:rPr lang="en-US" sz="2000"/>
              <a:t>   ds1.push(1.1);</a:t>
            </a:r>
          </a:p>
          <a:p>
            <a:pPr>
              <a:lnSpc>
                <a:spcPct val="90000"/>
              </a:lnSpc>
            </a:pPr>
            <a:r>
              <a:rPr lang="en-US" sz="2000"/>
              <a:t>   ds1.push(2.2);</a:t>
            </a:r>
          </a:p>
          <a:p>
            <a:pPr>
              <a:lnSpc>
                <a:spcPct val="90000"/>
              </a:lnSpc>
            </a:pPr>
            <a:r>
              <a:rPr lang="en-US" sz="2000"/>
              <a:t>   ds2.push(3.3);</a:t>
            </a:r>
          </a:p>
          <a:p>
            <a:pPr>
              <a:lnSpc>
                <a:spcPct val="90000"/>
              </a:lnSpc>
            </a:pPr>
            <a:r>
              <a:rPr lang="en-US" sz="2000"/>
              <a:t>   ds2.push(4.4);</a:t>
            </a:r>
          </a:p>
          <a:p>
            <a:pPr>
              <a:lnSpc>
                <a:spcPct val="90000"/>
              </a:lnSpc>
            </a:pPr>
            <a:r>
              <a:rPr lang="en-US" sz="2000"/>
              <a:t>   cout &lt;&lt; ds1.pop( ); // 2.2</a:t>
            </a:r>
          </a:p>
          <a:p>
            <a:pPr>
              <a:lnSpc>
                <a:spcPct val="90000"/>
              </a:lnSpc>
            </a:pPr>
            <a:r>
              <a:rPr lang="en-US" sz="2000"/>
              <a:t>   cout &lt;&lt; ds2.pop( ); // 4.4</a:t>
            </a:r>
          </a:p>
          <a:p>
            <a:pPr>
              <a:lnSpc>
                <a:spcPct val="90000"/>
              </a:lnSpc>
            </a:pPr>
            <a:r>
              <a:rPr lang="en-US" sz="200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1043</TotalTime>
  <Words>768</Words>
  <Application>Microsoft Office PowerPoint</Application>
  <PresentationFormat>On-screen Show (4:3)</PresentationFormat>
  <Paragraphs>135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Oriel</vt:lpstr>
      <vt:lpstr>Templates</vt:lpstr>
      <vt:lpstr>Objectives</vt:lpstr>
      <vt:lpstr>Generic Functions</vt:lpstr>
      <vt:lpstr>Generic Functions (Example-1)</vt:lpstr>
      <vt:lpstr>Generic Functions (contd.)</vt:lpstr>
      <vt:lpstr>Generic Functions (Example-2)</vt:lpstr>
      <vt:lpstr>Generic Classes</vt:lpstr>
      <vt:lpstr>Generic Classes (Example)</vt:lpstr>
      <vt:lpstr>Generic Classes (Example) (contd.)</vt:lpstr>
      <vt:lpstr>Lecture Contents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11</dc:title>
  <dc:creator>Ahmed Khurshid</dc:creator>
  <cp:lastModifiedBy>faiz</cp:lastModifiedBy>
  <cp:revision>544</cp:revision>
  <dcterms:created xsi:type="dcterms:W3CDTF">2007-06-09T15:54:09Z</dcterms:created>
  <dcterms:modified xsi:type="dcterms:W3CDTF">2009-05-04T06:10:18Z</dcterms:modified>
</cp:coreProperties>
</file>